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22" r:id="rId3"/>
    <p:sldId id="305" r:id="rId4"/>
    <p:sldId id="258" r:id="rId5"/>
    <p:sldId id="260" r:id="rId6"/>
    <p:sldId id="261" r:id="rId7"/>
    <p:sldId id="262" r:id="rId8"/>
    <p:sldId id="263" r:id="rId9"/>
    <p:sldId id="265" r:id="rId10"/>
    <p:sldId id="267" r:id="rId11"/>
    <p:sldId id="269" r:id="rId12"/>
    <p:sldId id="294" r:id="rId13"/>
    <p:sldId id="276" r:id="rId14"/>
    <p:sldId id="277" r:id="rId15"/>
    <p:sldId id="295" r:id="rId16"/>
    <p:sldId id="323" r:id="rId17"/>
    <p:sldId id="324" r:id="rId18"/>
    <p:sldId id="325" r:id="rId19"/>
    <p:sldId id="326" r:id="rId20"/>
    <p:sldId id="296" r:id="rId21"/>
    <p:sldId id="297" r:id="rId22"/>
    <p:sldId id="280" r:id="rId23"/>
  </p:sldIdLst>
  <p:sldSz cx="11880850" cy="7218363"/>
  <p:notesSz cx="6858000" cy="9144000"/>
  <p:defaultTextStyle>
    <a:defPPr>
      <a:defRPr lang="tr-TR"/>
    </a:defPPr>
    <a:lvl1pPr marL="0" algn="l" defTabSz="1091149" rtl="0" eaLnBrk="1" latinLnBrk="0" hangingPunct="1">
      <a:defRPr sz="2100" kern="1200">
        <a:solidFill>
          <a:schemeClr val="tx1"/>
        </a:solidFill>
        <a:latin typeface="+mn-lt"/>
        <a:ea typeface="+mn-ea"/>
        <a:cs typeface="+mn-cs"/>
      </a:defRPr>
    </a:lvl1pPr>
    <a:lvl2pPr marL="545575" algn="l" defTabSz="1091149" rtl="0" eaLnBrk="1" latinLnBrk="0" hangingPunct="1">
      <a:defRPr sz="2100" kern="1200">
        <a:solidFill>
          <a:schemeClr val="tx1"/>
        </a:solidFill>
        <a:latin typeface="+mn-lt"/>
        <a:ea typeface="+mn-ea"/>
        <a:cs typeface="+mn-cs"/>
      </a:defRPr>
    </a:lvl2pPr>
    <a:lvl3pPr marL="1091149" algn="l" defTabSz="1091149" rtl="0" eaLnBrk="1" latinLnBrk="0" hangingPunct="1">
      <a:defRPr sz="2100" kern="1200">
        <a:solidFill>
          <a:schemeClr val="tx1"/>
        </a:solidFill>
        <a:latin typeface="+mn-lt"/>
        <a:ea typeface="+mn-ea"/>
        <a:cs typeface="+mn-cs"/>
      </a:defRPr>
    </a:lvl3pPr>
    <a:lvl4pPr marL="1636724" algn="l" defTabSz="1091149" rtl="0" eaLnBrk="1" latinLnBrk="0" hangingPunct="1">
      <a:defRPr sz="2100" kern="1200">
        <a:solidFill>
          <a:schemeClr val="tx1"/>
        </a:solidFill>
        <a:latin typeface="+mn-lt"/>
        <a:ea typeface="+mn-ea"/>
        <a:cs typeface="+mn-cs"/>
      </a:defRPr>
    </a:lvl4pPr>
    <a:lvl5pPr marL="2182298" algn="l" defTabSz="1091149" rtl="0" eaLnBrk="1" latinLnBrk="0" hangingPunct="1">
      <a:defRPr sz="2100" kern="1200">
        <a:solidFill>
          <a:schemeClr val="tx1"/>
        </a:solidFill>
        <a:latin typeface="+mn-lt"/>
        <a:ea typeface="+mn-ea"/>
        <a:cs typeface="+mn-cs"/>
      </a:defRPr>
    </a:lvl5pPr>
    <a:lvl6pPr marL="2727873" algn="l" defTabSz="1091149" rtl="0" eaLnBrk="1" latinLnBrk="0" hangingPunct="1">
      <a:defRPr sz="2100" kern="1200">
        <a:solidFill>
          <a:schemeClr val="tx1"/>
        </a:solidFill>
        <a:latin typeface="+mn-lt"/>
        <a:ea typeface="+mn-ea"/>
        <a:cs typeface="+mn-cs"/>
      </a:defRPr>
    </a:lvl6pPr>
    <a:lvl7pPr marL="3273448" algn="l" defTabSz="1091149" rtl="0" eaLnBrk="1" latinLnBrk="0" hangingPunct="1">
      <a:defRPr sz="2100" kern="1200">
        <a:solidFill>
          <a:schemeClr val="tx1"/>
        </a:solidFill>
        <a:latin typeface="+mn-lt"/>
        <a:ea typeface="+mn-ea"/>
        <a:cs typeface="+mn-cs"/>
      </a:defRPr>
    </a:lvl7pPr>
    <a:lvl8pPr marL="3819022" algn="l" defTabSz="1091149" rtl="0" eaLnBrk="1" latinLnBrk="0" hangingPunct="1">
      <a:defRPr sz="2100" kern="1200">
        <a:solidFill>
          <a:schemeClr val="tx1"/>
        </a:solidFill>
        <a:latin typeface="+mn-lt"/>
        <a:ea typeface="+mn-ea"/>
        <a:cs typeface="+mn-cs"/>
      </a:defRPr>
    </a:lvl8pPr>
    <a:lvl9pPr marL="4364598" algn="l" defTabSz="109114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4">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76578" autoAdjust="0"/>
  </p:normalViewPr>
  <p:slideViewPr>
    <p:cSldViewPr>
      <p:cViewPr varScale="1">
        <p:scale>
          <a:sx n="48" d="100"/>
          <a:sy n="48" d="100"/>
        </p:scale>
        <p:origin x="854" y="72"/>
      </p:cViewPr>
      <p:guideLst>
        <p:guide orient="horz" pos="2274"/>
        <p:guide pos="3742"/>
      </p:guideLst>
    </p:cSldViewPr>
  </p:slideViewPr>
  <p:outlineViewPr>
    <p:cViewPr>
      <p:scale>
        <a:sx n="33" d="100"/>
        <a:sy n="33" d="100"/>
      </p:scale>
      <p:origin x="0" y="20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yzer-06\Desktop\&#199;EL&#304;KO&#286;LU%20OTEL%20OTEL%202.%20A&#350;AMA%20DOK&#220;MAN%2001.02.2025\&#199;EL&#304;KO&#286;LU%20OTEL%20OTEL%202.%20A&#350;AMA%20DOK&#220;MAN%2001.02.2025\6-TABLOLAR\Tablo-10%20Enerji%20Tu&#776;ketim%20Takip%20Tablos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yzer-06\Desktop\&#199;EL&#304;KO&#286;LU%20OTEL%20OTEL%202.%20A&#350;AMA%20DOK&#220;MAN%2001.02.2025\&#199;EL&#304;KO&#286;LU%20OTEL%20OTEL%202.%20A&#350;AMA%20DOK&#220;MAN%2001.02.2025\6-TABLOLAR\Tablo-10%20Enerji%20Tu&#776;ketim%20Takip%20Tablos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yzer-06\Desktop\&#199;EL&#304;KO&#286;LU%20OTEL%20OTEL%202.%20A&#350;AMA%20DOK&#220;MAN%2001.02.2025\&#199;EL&#304;KO&#286;LU%20OTEL%20OTEL%202.%20A&#350;AMA%20DOK&#220;MAN%2001.02.2025\6-TABLOLAR\Tablo-12%20Su%20Sarfiyati%20Takip%20Tablos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yzer-06\Desktop\&#199;EL&#304;KO&#286;LU%20OTEL%20OTEL%202.%20A&#350;AMA%20DOK&#220;MAN%2001.02.2025\&#199;EL&#304;KO&#286;LU%20OTEL%20OTEL%202.%20A&#350;AMA%20DOK&#220;MAN%2001.02.2025\6-TABLOLAR\Tablo-12%20Su%20Sarfiyati%20Takip%20Tablos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2024</a:t>
            </a:r>
            <a:r>
              <a:rPr lang="tr-TR" baseline="0"/>
              <a:t> YILI MİSAFİR GECELEME BAŞI ELEKTRİK TÜKETİM MİKTARLARI KWH</a:t>
            </a:r>
            <a:endParaRPr lang="tr-TR"/>
          </a:p>
        </c:rich>
      </c:tx>
      <c:layout>
        <c:manualLayout>
          <c:xMode val="edge"/>
          <c:yMode val="edge"/>
          <c:x val="0.12872922134733156"/>
          <c:y val="6.9444444444444448E-2"/>
        </c:manualLayout>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'2024'!$B$9</c:f>
              <c:numCache>
                <c:formatCode>0.00</c:formatCode>
                <c:ptCount val="1"/>
                <c:pt idx="0">
                  <c:v>7.9478775510204089</c:v>
                </c:pt>
              </c:numCache>
            </c:numRef>
          </c:val>
          <c:extLst>
            <c:ext xmlns:c16="http://schemas.microsoft.com/office/drawing/2014/chart" uri="{C3380CC4-5D6E-409C-BE32-E72D297353CC}">
              <c16:uniqueId val="{00000000-71A0-4D0D-B13E-CFD2E575D04F}"/>
            </c:ext>
          </c:extLst>
        </c:ser>
        <c:ser>
          <c:idx val="1"/>
          <c:order val="1"/>
          <c:tx>
            <c:strRef>
              <c:f>'2024'!$C$5</c:f>
              <c:strCache>
                <c:ptCount val="1"/>
                <c:pt idx="0">
                  <c:v>Şubat</c:v>
                </c:pt>
              </c:strCache>
            </c:strRef>
          </c:tx>
          <c:invertIfNegative val="0"/>
          <c:val>
            <c:numRef>
              <c:f>'2024'!$C$9</c:f>
              <c:numCache>
                <c:formatCode>0.00</c:formatCode>
                <c:ptCount val="1"/>
                <c:pt idx="0">
                  <c:v>7.9525753012048197</c:v>
                </c:pt>
              </c:numCache>
            </c:numRef>
          </c:val>
          <c:extLst>
            <c:ext xmlns:c16="http://schemas.microsoft.com/office/drawing/2014/chart" uri="{C3380CC4-5D6E-409C-BE32-E72D297353CC}">
              <c16:uniqueId val="{00000001-71A0-4D0D-B13E-CFD2E575D04F}"/>
            </c:ext>
          </c:extLst>
        </c:ser>
        <c:ser>
          <c:idx val="2"/>
          <c:order val="2"/>
          <c:tx>
            <c:strRef>
              <c:f>'2024'!$D$5</c:f>
              <c:strCache>
                <c:ptCount val="1"/>
                <c:pt idx="0">
                  <c:v>Mart</c:v>
                </c:pt>
              </c:strCache>
            </c:strRef>
          </c:tx>
          <c:invertIfNegative val="0"/>
          <c:val>
            <c:numRef>
              <c:f>'2024'!$D$9</c:f>
              <c:numCache>
                <c:formatCode>0.00</c:formatCode>
                <c:ptCount val="1"/>
                <c:pt idx="0">
                  <c:v>7.1245041551246535</c:v>
                </c:pt>
              </c:numCache>
            </c:numRef>
          </c:val>
          <c:extLst>
            <c:ext xmlns:c16="http://schemas.microsoft.com/office/drawing/2014/chart" uri="{C3380CC4-5D6E-409C-BE32-E72D297353CC}">
              <c16:uniqueId val="{00000002-71A0-4D0D-B13E-CFD2E575D04F}"/>
            </c:ext>
          </c:extLst>
        </c:ser>
        <c:ser>
          <c:idx val="3"/>
          <c:order val="3"/>
          <c:tx>
            <c:strRef>
              <c:f>'2024'!$E$5</c:f>
              <c:strCache>
                <c:ptCount val="1"/>
                <c:pt idx="0">
                  <c:v>Nisan</c:v>
                </c:pt>
              </c:strCache>
            </c:strRef>
          </c:tx>
          <c:invertIfNegative val="0"/>
          <c:val>
            <c:numRef>
              <c:f>'2024'!$E$9</c:f>
              <c:numCache>
                <c:formatCode>0.00</c:formatCode>
                <c:ptCount val="1"/>
                <c:pt idx="0">
                  <c:v>5.2596619047619049</c:v>
                </c:pt>
              </c:numCache>
            </c:numRef>
          </c:val>
          <c:extLst>
            <c:ext xmlns:c16="http://schemas.microsoft.com/office/drawing/2014/chart" uri="{C3380CC4-5D6E-409C-BE32-E72D297353CC}">
              <c16:uniqueId val="{00000003-71A0-4D0D-B13E-CFD2E575D04F}"/>
            </c:ext>
          </c:extLst>
        </c:ser>
        <c:ser>
          <c:idx val="4"/>
          <c:order val="4"/>
          <c:tx>
            <c:strRef>
              <c:f>'2024'!$F$5</c:f>
              <c:strCache>
                <c:ptCount val="1"/>
                <c:pt idx="0">
                  <c:v>Mayıs</c:v>
                </c:pt>
              </c:strCache>
            </c:strRef>
          </c:tx>
          <c:invertIfNegative val="0"/>
          <c:val>
            <c:numRef>
              <c:f>'2024'!$F$9</c:f>
              <c:numCache>
                <c:formatCode>0.00</c:formatCode>
                <c:ptCount val="1"/>
                <c:pt idx="0">
                  <c:v>6.6522646370023413</c:v>
                </c:pt>
              </c:numCache>
            </c:numRef>
          </c:val>
          <c:extLst>
            <c:ext xmlns:c16="http://schemas.microsoft.com/office/drawing/2014/chart" uri="{C3380CC4-5D6E-409C-BE32-E72D297353CC}">
              <c16:uniqueId val="{00000004-71A0-4D0D-B13E-CFD2E575D04F}"/>
            </c:ext>
          </c:extLst>
        </c:ser>
        <c:ser>
          <c:idx val="5"/>
          <c:order val="5"/>
          <c:tx>
            <c:strRef>
              <c:f>'2024'!$G$5</c:f>
              <c:strCache>
                <c:ptCount val="1"/>
                <c:pt idx="0">
                  <c:v>Haziran</c:v>
                </c:pt>
              </c:strCache>
            </c:strRef>
          </c:tx>
          <c:invertIfNegative val="0"/>
          <c:val>
            <c:numRef>
              <c:f>'2024'!$G$9</c:f>
              <c:numCache>
                <c:formatCode>0.00</c:formatCode>
                <c:ptCount val="1"/>
                <c:pt idx="0">
                  <c:v>6.8033764367816083</c:v>
                </c:pt>
              </c:numCache>
            </c:numRef>
          </c:val>
          <c:extLst>
            <c:ext xmlns:c16="http://schemas.microsoft.com/office/drawing/2014/chart" uri="{C3380CC4-5D6E-409C-BE32-E72D297353CC}">
              <c16:uniqueId val="{00000005-71A0-4D0D-B13E-CFD2E575D04F}"/>
            </c:ext>
          </c:extLst>
        </c:ser>
        <c:ser>
          <c:idx val="6"/>
          <c:order val="6"/>
          <c:tx>
            <c:strRef>
              <c:f>'2024'!$H$5</c:f>
              <c:strCache>
                <c:ptCount val="1"/>
                <c:pt idx="0">
                  <c:v>Temmuz</c:v>
                </c:pt>
              </c:strCache>
            </c:strRef>
          </c:tx>
          <c:invertIfNegative val="0"/>
          <c:val>
            <c:numRef>
              <c:f>'2024'!$H$9</c:f>
              <c:numCache>
                <c:formatCode>0.00</c:formatCode>
                <c:ptCount val="1"/>
                <c:pt idx="0">
                  <c:v>7.2689181818181821</c:v>
                </c:pt>
              </c:numCache>
            </c:numRef>
          </c:val>
          <c:extLst>
            <c:ext xmlns:c16="http://schemas.microsoft.com/office/drawing/2014/chart" uri="{C3380CC4-5D6E-409C-BE32-E72D297353CC}">
              <c16:uniqueId val="{00000006-71A0-4D0D-B13E-CFD2E575D04F}"/>
            </c:ext>
          </c:extLst>
        </c:ser>
        <c:ser>
          <c:idx val="7"/>
          <c:order val="7"/>
          <c:tx>
            <c:strRef>
              <c:f>'2024'!$I$5</c:f>
              <c:strCache>
                <c:ptCount val="1"/>
                <c:pt idx="0">
                  <c:v>Ağustos</c:v>
                </c:pt>
              </c:strCache>
            </c:strRef>
          </c:tx>
          <c:invertIfNegative val="0"/>
          <c:val>
            <c:numRef>
              <c:f>'2024'!$I$9</c:f>
              <c:numCache>
                <c:formatCode>0.00</c:formatCode>
                <c:ptCount val="1"/>
                <c:pt idx="0">
                  <c:v>7.4741108033240993</c:v>
                </c:pt>
              </c:numCache>
            </c:numRef>
          </c:val>
          <c:extLst>
            <c:ext xmlns:c16="http://schemas.microsoft.com/office/drawing/2014/chart" uri="{C3380CC4-5D6E-409C-BE32-E72D297353CC}">
              <c16:uniqueId val="{00000007-71A0-4D0D-B13E-CFD2E575D04F}"/>
            </c:ext>
          </c:extLst>
        </c:ser>
        <c:ser>
          <c:idx val="8"/>
          <c:order val="8"/>
          <c:tx>
            <c:strRef>
              <c:f>'2024'!$J$5</c:f>
              <c:strCache>
                <c:ptCount val="1"/>
                <c:pt idx="0">
                  <c:v>Eylül</c:v>
                </c:pt>
              </c:strCache>
            </c:strRef>
          </c:tx>
          <c:invertIfNegative val="0"/>
          <c:val>
            <c:numRef>
              <c:f>'2024'!$J$9</c:f>
              <c:numCache>
                <c:formatCode>0.00</c:formatCode>
                <c:ptCount val="1"/>
                <c:pt idx="0">
                  <c:v>9.271407894736841</c:v>
                </c:pt>
              </c:numCache>
            </c:numRef>
          </c:val>
          <c:extLst>
            <c:ext xmlns:c16="http://schemas.microsoft.com/office/drawing/2014/chart" uri="{C3380CC4-5D6E-409C-BE32-E72D297353CC}">
              <c16:uniqueId val="{00000008-71A0-4D0D-B13E-CFD2E575D04F}"/>
            </c:ext>
          </c:extLst>
        </c:ser>
        <c:ser>
          <c:idx val="9"/>
          <c:order val="9"/>
          <c:tx>
            <c:strRef>
              <c:f>'2024'!$K$5</c:f>
              <c:strCache>
                <c:ptCount val="1"/>
                <c:pt idx="0">
                  <c:v>Ekim</c:v>
                </c:pt>
              </c:strCache>
            </c:strRef>
          </c:tx>
          <c:invertIfNegative val="0"/>
          <c:val>
            <c:numRef>
              <c:f>'2024'!$K$9</c:f>
              <c:numCache>
                <c:formatCode>0.00</c:formatCode>
                <c:ptCount val="1"/>
                <c:pt idx="0">
                  <c:v>8.7229697986577186</c:v>
                </c:pt>
              </c:numCache>
            </c:numRef>
          </c:val>
          <c:extLst>
            <c:ext xmlns:c16="http://schemas.microsoft.com/office/drawing/2014/chart" uri="{C3380CC4-5D6E-409C-BE32-E72D297353CC}">
              <c16:uniqueId val="{00000009-71A0-4D0D-B13E-CFD2E575D04F}"/>
            </c:ext>
          </c:extLst>
        </c:ser>
        <c:ser>
          <c:idx val="10"/>
          <c:order val="10"/>
          <c:tx>
            <c:strRef>
              <c:f>'2024'!$L$5</c:f>
              <c:strCache>
                <c:ptCount val="1"/>
                <c:pt idx="0">
                  <c:v>Kasım</c:v>
                </c:pt>
              </c:strCache>
            </c:strRef>
          </c:tx>
          <c:invertIfNegative val="0"/>
          <c:val>
            <c:numRef>
              <c:f>'2024'!$L$9</c:f>
              <c:numCache>
                <c:formatCode>0.00</c:formatCode>
                <c:ptCount val="1"/>
                <c:pt idx="0">
                  <c:v>7.3226852941176475</c:v>
                </c:pt>
              </c:numCache>
            </c:numRef>
          </c:val>
          <c:extLst>
            <c:ext xmlns:c16="http://schemas.microsoft.com/office/drawing/2014/chart" uri="{C3380CC4-5D6E-409C-BE32-E72D297353CC}">
              <c16:uniqueId val="{0000000A-71A0-4D0D-B13E-CFD2E575D04F}"/>
            </c:ext>
          </c:extLst>
        </c:ser>
        <c:ser>
          <c:idx val="11"/>
          <c:order val="11"/>
          <c:tx>
            <c:strRef>
              <c:f>'2024'!$M$5</c:f>
              <c:strCache>
                <c:ptCount val="1"/>
                <c:pt idx="0">
                  <c:v>Aralık</c:v>
                </c:pt>
              </c:strCache>
            </c:strRef>
          </c:tx>
          <c:invertIfNegative val="0"/>
          <c:val>
            <c:numRef>
              <c:f>'2024'!$M$9</c:f>
              <c:numCache>
                <c:formatCode>0.00</c:formatCode>
                <c:ptCount val="1"/>
                <c:pt idx="0">
                  <c:v>6.8343108108108108</c:v>
                </c:pt>
              </c:numCache>
            </c:numRef>
          </c:val>
          <c:extLst>
            <c:ext xmlns:c16="http://schemas.microsoft.com/office/drawing/2014/chart" uri="{C3380CC4-5D6E-409C-BE32-E72D297353CC}">
              <c16:uniqueId val="{0000000B-71A0-4D0D-B13E-CFD2E575D04F}"/>
            </c:ext>
          </c:extLst>
        </c:ser>
        <c:dLbls>
          <c:showLegendKey val="0"/>
          <c:showVal val="0"/>
          <c:showCatName val="0"/>
          <c:showSerName val="0"/>
          <c:showPercent val="0"/>
          <c:showBubbleSize val="0"/>
        </c:dLbls>
        <c:gapWidth val="75"/>
        <c:overlap val="-25"/>
        <c:axId val="146685312"/>
        <c:axId val="146699392"/>
      </c:barChart>
      <c:catAx>
        <c:axId val="146685312"/>
        <c:scaling>
          <c:orientation val="minMax"/>
        </c:scaling>
        <c:delete val="0"/>
        <c:axPos val="b"/>
        <c:majorTickMark val="none"/>
        <c:minorTickMark val="none"/>
        <c:tickLblPos val="nextTo"/>
        <c:crossAx val="146699392"/>
        <c:crosses val="autoZero"/>
        <c:auto val="1"/>
        <c:lblAlgn val="ctr"/>
        <c:lblOffset val="100"/>
        <c:noMultiLvlLbl val="0"/>
      </c:catAx>
      <c:valAx>
        <c:axId val="146699392"/>
        <c:scaling>
          <c:orientation val="minMax"/>
        </c:scaling>
        <c:delete val="0"/>
        <c:axPos val="l"/>
        <c:majorGridlines/>
        <c:numFmt formatCode="0.00" sourceLinked="1"/>
        <c:majorTickMark val="none"/>
        <c:minorTickMark val="none"/>
        <c:tickLblPos val="nextTo"/>
        <c:spPr>
          <a:ln w="6350">
            <a:noFill/>
          </a:ln>
        </c:spPr>
        <c:crossAx val="146685312"/>
        <c:crosses val="autoZero"/>
        <c:crossBetween val="between"/>
      </c:valAx>
    </c:plotArea>
    <c:legend>
      <c:legendPos val="b"/>
      <c:layout>
        <c:manualLayout>
          <c:xMode val="edge"/>
          <c:yMode val="edge"/>
          <c:x val="9.7058836395450584E-2"/>
          <c:y val="0.77006561679790031"/>
          <c:w val="0.76699343832020994"/>
          <c:h val="0.160489938757655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2024</a:t>
            </a:r>
            <a:r>
              <a:rPr lang="tr-TR" baseline="0"/>
              <a:t> YILI MİSAFİR GECELEME BAŞIDOĞALGAZ TÜKETİM MİKTARLARI M3</a:t>
            </a:r>
            <a:endParaRPr lang="tr-TR"/>
          </a:p>
        </c:rich>
      </c:tx>
      <c:layout>
        <c:manualLayout>
          <c:xMode val="edge"/>
          <c:yMode val="edge"/>
          <c:x val="0.12863888888888889"/>
          <c:y val="1.8518518518518517E-2"/>
        </c:manualLayout>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'2024'!$B$10</c:f>
              <c:numCache>
                <c:formatCode>0.00</c:formatCode>
                <c:ptCount val="1"/>
                <c:pt idx="0">
                  <c:v>8.4846938775510203</c:v>
                </c:pt>
              </c:numCache>
            </c:numRef>
          </c:val>
          <c:extLst>
            <c:ext xmlns:c16="http://schemas.microsoft.com/office/drawing/2014/chart" uri="{C3380CC4-5D6E-409C-BE32-E72D297353CC}">
              <c16:uniqueId val="{00000000-CF88-41A7-8F01-D0C67CD7029D}"/>
            </c:ext>
          </c:extLst>
        </c:ser>
        <c:ser>
          <c:idx val="1"/>
          <c:order val="1"/>
          <c:tx>
            <c:strRef>
              <c:f>'2024'!$C$5</c:f>
              <c:strCache>
                <c:ptCount val="1"/>
                <c:pt idx="0">
                  <c:v>Şubat</c:v>
                </c:pt>
              </c:strCache>
            </c:strRef>
          </c:tx>
          <c:invertIfNegative val="0"/>
          <c:val>
            <c:numRef>
              <c:f>'2024'!$C$10</c:f>
              <c:numCache>
                <c:formatCode>0.00</c:formatCode>
                <c:ptCount val="1"/>
                <c:pt idx="0">
                  <c:v>7.3554216867469879</c:v>
                </c:pt>
              </c:numCache>
            </c:numRef>
          </c:val>
          <c:extLst>
            <c:ext xmlns:c16="http://schemas.microsoft.com/office/drawing/2014/chart" uri="{C3380CC4-5D6E-409C-BE32-E72D297353CC}">
              <c16:uniqueId val="{00000001-CF88-41A7-8F01-D0C67CD7029D}"/>
            </c:ext>
          </c:extLst>
        </c:ser>
        <c:ser>
          <c:idx val="2"/>
          <c:order val="2"/>
          <c:tx>
            <c:strRef>
              <c:f>'2024'!$D$5</c:f>
              <c:strCache>
                <c:ptCount val="1"/>
                <c:pt idx="0">
                  <c:v>Mart</c:v>
                </c:pt>
              </c:strCache>
            </c:strRef>
          </c:tx>
          <c:invertIfNegative val="0"/>
          <c:val>
            <c:numRef>
              <c:f>'2024'!$D$10</c:f>
              <c:numCache>
                <c:formatCode>0.00</c:formatCode>
                <c:ptCount val="1"/>
                <c:pt idx="0">
                  <c:v>5.1606648199445981</c:v>
                </c:pt>
              </c:numCache>
            </c:numRef>
          </c:val>
          <c:extLst>
            <c:ext xmlns:c16="http://schemas.microsoft.com/office/drawing/2014/chart" uri="{C3380CC4-5D6E-409C-BE32-E72D297353CC}">
              <c16:uniqueId val="{00000002-CF88-41A7-8F01-D0C67CD7029D}"/>
            </c:ext>
          </c:extLst>
        </c:ser>
        <c:ser>
          <c:idx val="3"/>
          <c:order val="3"/>
          <c:tx>
            <c:strRef>
              <c:f>'2024'!$E$5</c:f>
              <c:strCache>
                <c:ptCount val="1"/>
                <c:pt idx="0">
                  <c:v>Nisan</c:v>
                </c:pt>
              </c:strCache>
            </c:strRef>
          </c:tx>
          <c:invertIfNegative val="0"/>
          <c:val>
            <c:numRef>
              <c:f>'2024'!$E$10</c:f>
              <c:numCache>
                <c:formatCode>0.00</c:formatCode>
                <c:ptCount val="1"/>
                <c:pt idx="0">
                  <c:v>1.7404761904761905</c:v>
                </c:pt>
              </c:numCache>
            </c:numRef>
          </c:val>
          <c:extLst>
            <c:ext xmlns:c16="http://schemas.microsoft.com/office/drawing/2014/chart" uri="{C3380CC4-5D6E-409C-BE32-E72D297353CC}">
              <c16:uniqueId val="{00000003-CF88-41A7-8F01-D0C67CD7029D}"/>
            </c:ext>
          </c:extLst>
        </c:ser>
        <c:ser>
          <c:idx val="4"/>
          <c:order val="4"/>
          <c:tx>
            <c:strRef>
              <c:f>'2024'!$F$5</c:f>
              <c:strCache>
                <c:ptCount val="1"/>
                <c:pt idx="0">
                  <c:v>Mayıs</c:v>
                </c:pt>
              </c:strCache>
            </c:strRef>
          </c:tx>
          <c:invertIfNegative val="0"/>
          <c:val>
            <c:numRef>
              <c:f>'2024'!$F$10</c:f>
              <c:numCache>
                <c:formatCode>0.00</c:formatCode>
                <c:ptCount val="1"/>
                <c:pt idx="0">
                  <c:v>2.9929742388758784</c:v>
                </c:pt>
              </c:numCache>
            </c:numRef>
          </c:val>
          <c:extLst>
            <c:ext xmlns:c16="http://schemas.microsoft.com/office/drawing/2014/chart" uri="{C3380CC4-5D6E-409C-BE32-E72D297353CC}">
              <c16:uniqueId val="{00000004-CF88-41A7-8F01-D0C67CD7029D}"/>
            </c:ext>
          </c:extLst>
        </c:ser>
        <c:ser>
          <c:idx val="5"/>
          <c:order val="5"/>
          <c:tx>
            <c:strRef>
              <c:f>'2024'!$G$5</c:f>
              <c:strCache>
                <c:ptCount val="1"/>
                <c:pt idx="0">
                  <c:v>Haziran</c:v>
                </c:pt>
              </c:strCache>
            </c:strRef>
          </c:tx>
          <c:invertIfNegative val="0"/>
          <c:val>
            <c:numRef>
              <c:f>'2024'!$G$10</c:f>
              <c:numCache>
                <c:formatCode>0.00</c:formatCode>
                <c:ptCount val="1"/>
                <c:pt idx="0">
                  <c:v>0.41954022988505746</c:v>
                </c:pt>
              </c:numCache>
            </c:numRef>
          </c:val>
          <c:extLst>
            <c:ext xmlns:c16="http://schemas.microsoft.com/office/drawing/2014/chart" uri="{C3380CC4-5D6E-409C-BE32-E72D297353CC}">
              <c16:uniqueId val="{00000005-CF88-41A7-8F01-D0C67CD7029D}"/>
            </c:ext>
          </c:extLst>
        </c:ser>
        <c:ser>
          <c:idx val="6"/>
          <c:order val="6"/>
          <c:tx>
            <c:strRef>
              <c:f>'2024'!$H$5</c:f>
              <c:strCache>
                <c:ptCount val="1"/>
                <c:pt idx="0">
                  <c:v>Temmuz</c:v>
                </c:pt>
              </c:strCache>
            </c:strRef>
          </c:tx>
          <c:invertIfNegative val="0"/>
          <c:val>
            <c:numRef>
              <c:f>'2024'!$H$10</c:f>
              <c:numCache>
                <c:formatCode>0.00</c:formatCode>
                <c:ptCount val="1"/>
                <c:pt idx="0">
                  <c:v>0.31818181818181818</c:v>
                </c:pt>
              </c:numCache>
            </c:numRef>
          </c:val>
          <c:extLst>
            <c:ext xmlns:c16="http://schemas.microsoft.com/office/drawing/2014/chart" uri="{C3380CC4-5D6E-409C-BE32-E72D297353CC}">
              <c16:uniqueId val="{00000006-CF88-41A7-8F01-D0C67CD7029D}"/>
            </c:ext>
          </c:extLst>
        </c:ser>
        <c:ser>
          <c:idx val="7"/>
          <c:order val="7"/>
          <c:tx>
            <c:strRef>
              <c:f>'2024'!$I$5</c:f>
              <c:strCache>
                <c:ptCount val="1"/>
                <c:pt idx="0">
                  <c:v>Ağustos</c:v>
                </c:pt>
              </c:strCache>
            </c:strRef>
          </c:tx>
          <c:invertIfNegative val="0"/>
          <c:val>
            <c:numRef>
              <c:f>'2024'!$I$10</c:f>
              <c:numCache>
                <c:formatCode>0.00</c:formatCode>
                <c:ptCount val="1"/>
                <c:pt idx="0">
                  <c:v>0.41551246537396119</c:v>
                </c:pt>
              </c:numCache>
            </c:numRef>
          </c:val>
          <c:extLst>
            <c:ext xmlns:c16="http://schemas.microsoft.com/office/drawing/2014/chart" uri="{C3380CC4-5D6E-409C-BE32-E72D297353CC}">
              <c16:uniqueId val="{00000007-CF88-41A7-8F01-D0C67CD7029D}"/>
            </c:ext>
          </c:extLst>
        </c:ser>
        <c:ser>
          <c:idx val="8"/>
          <c:order val="8"/>
          <c:tx>
            <c:strRef>
              <c:f>'2024'!$J$5</c:f>
              <c:strCache>
                <c:ptCount val="1"/>
                <c:pt idx="0">
                  <c:v>Eylül</c:v>
                </c:pt>
              </c:strCache>
            </c:strRef>
          </c:tx>
          <c:invertIfNegative val="0"/>
          <c:val>
            <c:numRef>
              <c:f>'2024'!$J$10</c:f>
              <c:numCache>
                <c:formatCode>0.00</c:formatCode>
                <c:ptCount val="1"/>
                <c:pt idx="0">
                  <c:v>0.49342105263157893</c:v>
                </c:pt>
              </c:numCache>
            </c:numRef>
          </c:val>
          <c:extLst>
            <c:ext xmlns:c16="http://schemas.microsoft.com/office/drawing/2014/chart" uri="{C3380CC4-5D6E-409C-BE32-E72D297353CC}">
              <c16:uniqueId val="{00000008-CF88-41A7-8F01-D0C67CD7029D}"/>
            </c:ext>
          </c:extLst>
        </c:ser>
        <c:ser>
          <c:idx val="9"/>
          <c:order val="9"/>
          <c:tx>
            <c:strRef>
              <c:f>'2024'!$K$5</c:f>
              <c:strCache>
                <c:ptCount val="1"/>
                <c:pt idx="0">
                  <c:v>Ekim</c:v>
                </c:pt>
              </c:strCache>
            </c:strRef>
          </c:tx>
          <c:invertIfNegative val="0"/>
          <c:val>
            <c:numRef>
              <c:f>'2024'!$K$10</c:f>
              <c:numCache>
                <c:formatCode>0.00</c:formatCode>
                <c:ptCount val="1"/>
                <c:pt idx="0">
                  <c:v>6.0604026845637584</c:v>
                </c:pt>
              </c:numCache>
            </c:numRef>
          </c:val>
          <c:extLst>
            <c:ext xmlns:c16="http://schemas.microsoft.com/office/drawing/2014/chart" uri="{C3380CC4-5D6E-409C-BE32-E72D297353CC}">
              <c16:uniqueId val="{00000009-CF88-41A7-8F01-D0C67CD7029D}"/>
            </c:ext>
          </c:extLst>
        </c:ser>
        <c:ser>
          <c:idx val="10"/>
          <c:order val="10"/>
          <c:tx>
            <c:strRef>
              <c:f>'2024'!$L$5</c:f>
              <c:strCache>
                <c:ptCount val="1"/>
                <c:pt idx="0">
                  <c:v>Kasım</c:v>
                </c:pt>
              </c:strCache>
            </c:strRef>
          </c:tx>
          <c:invertIfNegative val="0"/>
          <c:val>
            <c:numRef>
              <c:f>'2024'!$L$10</c:f>
              <c:numCache>
                <c:formatCode>0.00</c:formatCode>
                <c:ptCount val="1"/>
                <c:pt idx="0">
                  <c:v>6.2352941176470589</c:v>
                </c:pt>
              </c:numCache>
            </c:numRef>
          </c:val>
          <c:extLst>
            <c:ext xmlns:c16="http://schemas.microsoft.com/office/drawing/2014/chart" uri="{C3380CC4-5D6E-409C-BE32-E72D297353CC}">
              <c16:uniqueId val="{0000000A-CF88-41A7-8F01-D0C67CD7029D}"/>
            </c:ext>
          </c:extLst>
        </c:ser>
        <c:ser>
          <c:idx val="11"/>
          <c:order val="11"/>
          <c:tx>
            <c:strRef>
              <c:f>'2024'!$M$5</c:f>
              <c:strCache>
                <c:ptCount val="1"/>
                <c:pt idx="0">
                  <c:v>Aralık</c:v>
                </c:pt>
              </c:strCache>
            </c:strRef>
          </c:tx>
          <c:invertIfNegative val="0"/>
          <c:val>
            <c:numRef>
              <c:f>'2024'!$M$10</c:f>
              <c:numCache>
                <c:formatCode>0.00</c:formatCode>
                <c:ptCount val="1"/>
                <c:pt idx="0">
                  <c:v>8.4797297297297298</c:v>
                </c:pt>
              </c:numCache>
            </c:numRef>
          </c:val>
          <c:extLst>
            <c:ext xmlns:c16="http://schemas.microsoft.com/office/drawing/2014/chart" uri="{C3380CC4-5D6E-409C-BE32-E72D297353CC}">
              <c16:uniqueId val="{0000000B-CF88-41A7-8F01-D0C67CD7029D}"/>
            </c:ext>
          </c:extLst>
        </c:ser>
        <c:dLbls>
          <c:showLegendKey val="0"/>
          <c:showVal val="0"/>
          <c:showCatName val="0"/>
          <c:showSerName val="0"/>
          <c:showPercent val="0"/>
          <c:showBubbleSize val="0"/>
        </c:dLbls>
        <c:gapWidth val="75"/>
        <c:overlap val="-25"/>
        <c:axId val="250553088"/>
        <c:axId val="250554624"/>
      </c:barChart>
      <c:catAx>
        <c:axId val="250553088"/>
        <c:scaling>
          <c:orientation val="minMax"/>
        </c:scaling>
        <c:delete val="0"/>
        <c:axPos val="b"/>
        <c:majorTickMark val="none"/>
        <c:minorTickMark val="none"/>
        <c:tickLblPos val="nextTo"/>
        <c:crossAx val="250554624"/>
        <c:crosses val="autoZero"/>
        <c:auto val="1"/>
        <c:lblAlgn val="ctr"/>
        <c:lblOffset val="100"/>
        <c:noMultiLvlLbl val="0"/>
      </c:catAx>
      <c:valAx>
        <c:axId val="250554624"/>
        <c:scaling>
          <c:orientation val="minMax"/>
        </c:scaling>
        <c:delete val="0"/>
        <c:axPos val="l"/>
        <c:majorGridlines/>
        <c:numFmt formatCode="0.00" sourceLinked="1"/>
        <c:majorTickMark val="none"/>
        <c:minorTickMark val="none"/>
        <c:tickLblPos val="nextTo"/>
        <c:spPr>
          <a:ln w="6350">
            <a:noFill/>
          </a:ln>
        </c:spPr>
        <c:crossAx val="25055308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2024</a:t>
            </a:r>
            <a:r>
              <a:rPr lang="tr-TR" baseline="0"/>
              <a:t> YILI GECELEME BAŞI SU TÜKETİM VERİLERİ M3</a:t>
            </a:r>
            <a:endParaRPr lang="tr-TR"/>
          </a:p>
        </c:rich>
      </c:tx>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'2024'!$B$9</c:f>
              <c:numCache>
                <c:formatCode>0.00</c:formatCode>
                <c:ptCount val="1"/>
                <c:pt idx="0">
                  <c:v>0.40816326530612246</c:v>
                </c:pt>
              </c:numCache>
            </c:numRef>
          </c:val>
          <c:extLst>
            <c:ext xmlns:c16="http://schemas.microsoft.com/office/drawing/2014/chart" uri="{C3380CC4-5D6E-409C-BE32-E72D297353CC}">
              <c16:uniqueId val="{00000000-85A2-41E6-BC27-F715CE95F1E0}"/>
            </c:ext>
          </c:extLst>
        </c:ser>
        <c:ser>
          <c:idx val="1"/>
          <c:order val="1"/>
          <c:tx>
            <c:strRef>
              <c:f>'2024'!$C$5</c:f>
              <c:strCache>
                <c:ptCount val="1"/>
                <c:pt idx="0">
                  <c:v>Şubat</c:v>
                </c:pt>
              </c:strCache>
            </c:strRef>
          </c:tx>
          <c:invertIfNegative val="0"/>
          <c:val>
            <c:numRef>
              <c:f>'2024'!$C$9</c:f>
              <c:numCache>
                <c:formatCode>0.00</c:formatCode>
                <c:ptCount val="1"/>
                <c:pt idx="0">
                  <c:v>0.45783132530120479</c:v>
                </c:pt>
              </c:numCache>
            </c:numRef>
          </c:val>
          <c:extLst>
            <c:ext xmlns:c16="http://schemas.microsoft.com/office/drawing/2014/chart" uri="{C3380CC4-5D6E-409C-BE32-E72D297353CC}">
              <c16:uniqueId val="{00000001-85A2-41E6-BC27-F715CE95F1E0}"/>
            </c:ext>
          </c:extLst>
        </c:ser>
        <c:ser>
          <c:idx val="2"/>
          <c:order val="2"/>
          <c:tx>
            <c:strRef>
              <c:f>'2024'!$D$5</c:f>
              <c:strCache>
                <c:ptCount val="1"/>
                <c:pt idx="0">
                  <c:v>Mart</c:v>
                </c:pt>
              </c:strCache>
            </c:strRef>
          </c:tx>
          <c:invertIfNegative val="0"/>
          <c:val>
            <c:numRef>
              <c:f>'2024'!$D$9</c:f>
              <c:numCache>
                <c:formatCode>0.00</c:formatCode>
                <c:ptCount val="1"/>
                <c:pt idx="0">
                  <c:v>0.4293628808864266</c:v>
                </c:pt>
              </c:numCache>
            </c:numRef>
          </c:val>
          <c:extLst>
            <c:ext xmlns:c16="http://schemas.microsoft.com/office/drawing/2014/chart" uri="{C3380CC4-5D6E-409C-BE32-E72D297353CC}">
              <c16:uniqueId val="{00000002-85A2-41E6-BC27-F715CE95F1E0}"/>
            </c:ext>
          </c:extLst>
        </c:ser>
        <c:ser>
          <c:idx val="3"/>
          <c:order val="3"/>
          <c:tx>
            <c:strRef>
              <c:f>'2024'!$E$5</c:f>
              <c:strCache>
                <c:ptCount val="1"/>
                <c:pt idx="0">
                  <c:v>Nisan</c:v>
                </c:pt>
              </c:strCache>
            </c:strRef>
          </c:tx>
          <c:invertIfNegative val="0"/>
          <c:val>
            <c:numRef>
              <c:f>'2024'!$E$9</c:f>
              <c:numCache>
                <c:formatCode>0.00</c:formatCode>
                <c:ptCount val="1"/>
                <c:pt idx="0">
                  <c:v>0.38571428571428573</c:v>
                </c:pt>
              </c:numCache>
            </c:numRef>
          </c:val>
          <c:extLst>
            <c:ext xmlns:c16="http://schemas.microsoft.com/office/drawing/2014/chart" uri="{C3380CC4-5D6E-409C-BE32-E72D297353CC}">
              <c16:uniqueId val="{00000003-85A2-41E6-BC27-F715CE95F1E0}"/>
            </c:ext>
          </c:extLst>
        </c:ser>
        <c:ser>
          <c:idx val="4"/>
          <c:order val="4"/>
          <c:tx>
            <c:strRef>
              <c:f>'2024'!$F$5</c:f>
              <c:strCache>
                <c:ptCount val="1"/>
                <c:pt idx="0">
                  <c:v>Mayıs</c:v>
                </c:pt>
              </c:strCache>
            </c:strRef>
          </c:tx>
          <c:invertIfNegative val="0"/>
          <c:val>
            <c:numRef>
              <c:f>'2024'!$F$9</c:f>
              <c:numCache>
                <c:formatCode>0.00</c:formatCode>
                <c:ptCount val="1"/>
                <c:pt idx="0">
                  <c:v>0.38641686182669788</c:v>
                </c:pt>
              </c:numCache>
            </c:numRef>
          </c:val>
          <c:extLst>
            <c:ext xmlns:c16="http://schemas.microsoft.com/office/drawing/2014/chart" uri="{C3380CC4-5D6E-409C-BE32-E72D297353CC}">
              <c16:uniqueId val="{00000004-85A2-41E6-BC27-F715CE95F1E0}"/>
            </c:ext>
          </c:extLst>
        </c:ser>
        <c:ser>
          <c:idx val="5"/>
          <c:order val="5"/>
          <c:tx>
            <c:strRef>
              <c:f>'2024'!$G$5</c:f>
              <c:strCache>
                <c:ptCount val="1"/>
                <c:pt idx="0">
                  <c:v>Haziran</c:v>
                </c:pt>
              </c:strCache>
            </c:strRef>
          </c:tx>
          <c:invertIfNegative val="0"/>
          <c:val>
            <c:numRef>
              <c:f>'2024'!$G$9</c:f>
              <c:numCache>
                <c:formatCode>0.00</c:formatCode>
                <c:ptCount val="1"/>
                <c:pt idx="0">
                  <c:v>0.44252873563218392</c:v>
                </c:pt>
              </c:numCache>
            </c:numRef>
          </c:val>
          <c:extLst>
            <c:ext xmlns:c16="http://schemas.microsoft.com/office/drawing/2014/chart" uri="{C3380CC4-5D6E-409C-BE32-E72D297353CC}">
              <c16:uniqueId val="{00000005-85A2-41E6-BC27-F715CE95F1E0}"/>
            </c:ext>
          </c:extLst>
        </c:ser>
        <c:ser>
          <c:idx val="6"/>
          <c:order val="6"/>
          <c:tx>
            <c:strRef>
              <c:f>'2024'!$H$5</c:f>
              <c:strCache>
                <c:ptCount val="1"/>
                <c:pt idx="0">
                  <c:v>Temmuz</c:v>
                </c:pt>
              </c:strCache>
            </c:strRef>
          </c:tx>
          <c:invertIfNegative val="0"/>
          <c:val>
            <c:numRef>
              <c:f>'2024'!$H$9</c:f>
              <c:numCache>
                <c:formatCode>0.00</c:formatCode>
                <c:ptCount val="1"/>
                <c:pt idx="0">
                  <c:v>0.38863636363636361</c:v>
                </c:pt>
              </c:numCache>
            </c:numRef>
          </c:val>
          <c:extLst>
            <c:ext xmlns:c16="http://schemas.microsoft.com/office/drawing/2014/chart" uri="{C3380CC4-5D6E-409C-BE32-E72D297353CC}">
              <c16:uniqueId val="{00000006-85A2-41E6-BC27-F715CE95F1E0}"/>
            </c:ext>
          </c:extLst>
        </c:ser>
        <c:ser>
          <c:idx val="7"/>
          <c:order val="7"/>
          <c:tx>
            <c:strRef>
              <c:f>'2024'!$I$5</c:f>
              <c:strCache>
                <c:ptCount val="1"/>
                <c:pt idx="0">
                  <c:v>Ağustos</c:v>
                </c:pt>
              </c:strCache>
            </c:strRef>
          </c:tx>
          <c:invertIfNegative val="0"/>
          <c:val>
            <c:numRef>
              <c:f>'2024'!$I$9</c:f>
              <c:numCache>
                <c:formatCode>0.00</c:formatCode>
                <c:ptCount val="1"/>
                <c:pt idx="0">
                  <c:v>0.4293628808864266</c:v>
                </c:pt>
              </c:numCache>
            </c:numRef>
          </c:val>
          <c:extLst>
            <c:ext xmlns:c16="http://schemas.microsoft.com/office/drawing/2014/chart" uri="{C3380CC4-5D6E-409C-BE32-E72D297353CC}">
              <c16:uniqueId val="{00000007-85A2-41E6-BC27-F715CE95F1E0}"/>
            </c:ext>
          </c:extLst>
        </c:ser>
        <c:ser>
          <c:idx val="8"/>
          <c:order val="8"/>
          <c:tx>
            <c:strRef>
              <c:f>'2024'!$J$5</c:f>
              <c:strCache>
                <c:ptCount val="1"/>
                <c:pt idx="0">
                  <c:v>Eylül</c:v>
                </c:pt>
              </c:strCache>
            </c:strRef>
          </c:tx>
          <c:invertIfNegative val="0"/>
          <c:val>
            <c:numRef>
              <c:f>'2024'!$J$9</c:f>
              <c:numCache>
                <c:formatCode>0.00</c:formatCode>
                <c:ptCount val="1"/>
                <c:pt idx="0">
                  <c:v>0.47039473684210525</c:v>
                </c:pt>
              </c:numCache>
            </c:numRef>
          </c:val>
          <c:extLst>
            <c:ext xmlns:c16="http://schemas.microsoft.com/office/drawing/2014/chart" uri="{C3380CC4-5D6E-409C-BE32-E72D297353CC}">
              <c16:uniqueId val="{00000008-85A2-41E6-BC27-F715CE95F1E0}"/>
            </c:ext>
          </c:extLst>
        </c:ser>
        <c:ser>
          <c:idx val="9"/>
          <c:order val="9"/>
          <c:tx>
            <c:strRef>
              <c:f>'2024'!$K$5</c:f>
              <c:strCache>
                <c:ptCount val="1"/>
                <c:pt idx="0">
                  <c:v>Ekim</c:v>
                </c:pt>
              </c:strCache>
            </c:strRef>
          </c:tx>
          <c:invertIfNegative val="0"/>
          <c:val>
            <c:numRef>
              <c:f>'2024'!$K$9</c:f>
              <c:numCache>
                <c:formatCode>0.00</c:formatCode>
                <c:ptCount val="1"/>
                <c:pt idx="0">
                  <c:v>0.4563758389261745</c:v>
                </c:pt>
              </c:numCache>
            </c:numRef>
          </c:val>
          <c:extLst>
            <c:ext xmlns:c16="http://schemas.microsoft.com/office/drawing/2014/chart" uri="{C3380CC4-5D6E-409C-BE32-E72D297353CC}">
              <c16:uniqueId val="{00000009-85A2-41E6-BC27-F715CE95F1E0}"/>
            </c:ext>
          </c:extLst>
        </c:ser>
        <c:ser>
          <c:idx val="10"/>
          <c:order val="10"/>
          <c:tx>
            <c:strRef>
              <c:f>'2024'!$L$5</c:f>
              <c:strCache>
                <c:ptCount val="1"/>
                <c:pt idx="0">
                  <c:v>Kasım</c:v>
                </c:pt>
              </c:strCache>
            </c:strRef>
          </c:tx>
          <c:invertIfNegative val="0"/>
          <c:val>
            <c:numRef>
              <c:f>'2024'!$L$9</c:f>
              <c:numCache>
                <c:formatCode>0.00</c:formatCode>
                <c:ptCount val="1"/>
                <c:pt idx="0">
                  <c:v>0.45</c:v>
                </c:pt>
              </c:numCache>
            </c:numRef>
          </c:val>
          <c:extLst>
            <c:ext xmlns:c16="http://schemas.microsoft.com/office/drawing/2014/chart" uri="{C3380CC4-5D6E-409C-BE32-E72D297353CC}">
              <c16:uniqueId val="{0000000A-85A2-41E6-BC27-F715CE95F1E0}"/>
            </c:ext>
          </c:extLst>
        </c:ser>
        <c:ser>
          <c:idx val="11"/>
          <c:order val="11"/>
          <c:tx>
            <c:strRef>
              <c:f>'2024'!$M$5</c:f>
              <c:strCache>
                <c:ptCount val="1"/>
                <c:pt idx="0">
                  <c:v>Aralık</c:v>
                </c:pt>
              </c:strCache>
            </c:strRef>
          </c:tx>
          <c:invertIfNegative val="0"/>
          <c:val>
            <c:numRef>
              <c:f>'2024'!$M$9</c:f>
              <c:numCache>
                <c:formatCode>0.00</c:formatCode>
                <c:ptCount val="1"/>
                <c:pt idx="0">
                  <c:v>0.47297297297297297</c:v>
                </c:pt>
              </c:numCache>
            </c:numRef>
          </c:val>
          <c:extLst>
            <c:ext xmlns:c16="http://schemas.microsoft.com/office/drawing/2014/chart" uri="{C3380CC4-5D6E-409C-BE32-E72D297353CC}">
              <c16:uniqueId val="{0000000B-85A2-41E6-BC27-F715CE95F1E0}"/>
            </c:ext>
          </c:extLst>
        </c:ser>
        <c:dLbls>
          <c:showLegendKey val="0"/>
          <c:showVal val="0"/>
          <c:showCatName val="0"/>
          <c:showSerName val="0"/>
          <c:showPercent val="0"/>
          <c:showBubbleSize val="0"/>
        </c:dLbls>
        <c:gapWidth val="75"/>
        <c:overlap val="-25"/>
        <c:axId val="60330368"/>
        <c:axId val="60332288"/>
      </c:barChart>
      <c:catAx>
        <c:axId val="60330368"/>
        <c:scaling>
          <c:orientation val="minMax"/>
        </c:scaling>
        <c:delete val="0"/>
        <c:axPos val="b"/>
        <c:majorTickMark val="none"/>
        <c:minorTickMark val="none"/>
        <c:tickLblPos val="nextTo"/>
        <c:crossAx val="60332288"/>
        <c:crosses val="autoZero"/>
        <c:auto val="1"/>
        <c:lblAlgn val="ctr"/>
        <c:lblOffset val="100"/>
        <c:noMultiLvlLbl val="0"/>
      </c:catAx>
      <c:valAx>
        <c:axId val="60332288"/>
        <c:scaling>
          <c:orientation val="minMax"/>
        </c:scaling>
        <c:delete val="0"/>
        <c:axPos val="l"/>
        <c:majorGridlines/>
        <c:numFmt formatCode="0.00" sourceLinked="1"/>
        <c:majorTickMark val="none"/>
        <c:minorTickMark val="none"/>
        <c:tickLblPos val="nextTo"/>
        <c:spPr>
          <a:ln w="6350">
            <a:noFill/>
          </a:ln>
        </c:spPr>
        <c:crossAx val="6033036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2025</a:t>
            </a:r>
            <a:r>
              <a:rPr lang="tr-TR" baseline="0"/>
              <a:t> YILI GECELEME BAŞI SU TÜKETİM VERİLERİ M3</a:t>
            </a:r>
            <a:endParaRPr lang="tr-TR"/>
          </a:p>
        </c:rich>
      </c:tx>
      <c:layout/>
      <c:overlay val="0"/>
    </c:title>
    <c:autoTitleDeleted val="0"/>
    <c:plotArea>
      <c:layout/>
      <c:barChart>
        <c:barDir val="col"/>
        <c:grouping val="clustered"/>
        <c:varyColors val="0"/>
        <c:ser>
          <c:idx val="0"/>
          <c:order val="0"/>
          <c:tx>
            <c:strRef>
              <c:f>'2025'!$B$5</c:f>
              <c:strCache>
                <c:ptCount val="1"/>
                <c:pt idx="0">
                  <c:v>Ocak</c:v>
                </c:pt>
              </c:strCache>
            </c:strRef>
          </c:tx>
          <c:invertIfNegative val="0"/>
          <c:val>
            <c:numRef>
              <c:f>'2025'!$B$9</c:f>
              <c:numCache>
                <c:formatCode>0.00</c:formatCode>
                <c:ptCount val="1"/>
                <c:pt idx="0">
                  <c:v>0.50196078431372548</c:v>
                </c:pt>
              </c:numCache>
            </c:numRef>
          </c:val>
          <c:extLst>
            <c:ext xmlns:c16="http://schemas.microsoft.com/office/drawing/2014/chart" uri="{C3380CC4-5D6E-409C-BE32-E72D297353CC}">
              <c16:uniqueId val="{00000000-99E4-4F8A-972A-E4F8B313A340}"/>
            </c:ext>
          </c:extLst>
        </c:ser>
        <c:ser>
          <c:idx val="1"/>
          <c:order val="1"/>
          <c:tx>
            <c:strRef>
              <c:f>'2025'!$C$5</c:f>
              <c:strCache>
                <c:ptCount val="1"/>
                <c:pt idx="0">
                  <c:v>Şubat</c:v>
                </c:pt>
              </c:strCache>
            </c:strRef>
          </c:tx>
          <c:invertIfNegative val="0"/>
          <c:val>
            <c:numRef>
              <c:f>'2025'!$C$9</c:f>
              <c:numCache>
                <c:formatCode>0.00</c:formatCode>
                <c:ptCount val="1"/>
                <c:pt idx="0">
                  <c:v>0.49392712550607287</c:v>
                </c:pt>
              </c:numCache>
            </c:numRef>
          </c:val>
          <c:extLst>
            <c:ext xmlns:c16="http://schemas.microsoft.com/office/drawing/2014/chart" uri="{C3380CC4-5D6E-409C-BE32-E72D297353CC}">
              <c16:uniqueId val="{00000001-99E4-4F8A-972A-E4F8B313A340}"/>
            </c:ext>
          </c:extLst>
        </c:ser>
        <c:ser>
          <c:idx val="2"/>
          <c:order val="2"/>
          <c:tx>
            <c:strRef>
              <c:f>'2025'!$D$5</c:f>
              <c:strCache>
                <c:ptCount val="1"/>
                <c:pt idx="0">
                  <c:v>Mart</c:v>
                </c:pt>
              </c:strCache>
            </c:strRef>
          </c:tx>
          <c:invertIfNegative val="0"/>
          <c:val>
            <c:numRef>
              <c:f>'2025'!$D$9</c:f>
              <c:numCache>
                <c:formatCode>0.00</c:formatCode>
                <c:ptCount val="1"/>
                <c:pt idx="0">
                  <c:v>0.60130718954248363</c:v>
                </c:pt>
              </c:numCache>
            </c:numRef>
          </c:val>
          <c:extLst>
            <c:ext xmlns:c16="http://schemas.microsoft.com/office/drawing/2014/chart" uri="{C3380CC4-5D6E-409C-BE32-E72D297353CC}">
              <c16:uniqueId val="{00000002-99E4-4F8A-972A-E4F8B313A340}"/>
            </c:ext>
          </c:extLst>
        </c:ser>
        <c:ser>
          <c:idx val="3"/>
          <c:order val="3"/>
          <c:tx>
            <c:strRef>
              <c:f>'2025'!$E$5</c:f>
              <c:strCache>
                <c:ptCount val="1"/>
                <c:pt idx="0">
                  <c:v>Nisan</c:v>
                </c:pt>
              </c:strCache>
            </c:strRef>
          </c:tx>
          <c:invertIfNegative val="0"/>
          <c:val>
            <c:numRef>
              <c:f>'2025'!$E$9</c:f>
              <c:numCache>
                <c:formatCode>0.00</c:formatCode>
                <c:ptCount val="1"/>
                <c:pt idx="0">
                  <c:v>0.69291338582677164</c:v>
                </c:pt>
              </c:numCache>
            </c:numRef>
          </c:val>
          <c:extLst>
            <c:ext xmlns:c16="http://schemas.microsoft.com/office/drawing/2014/chart" uri="{C3380CC4-5D6E-409C-BE32-E72D297353CC}">
              <c16:uniqueId val="{00000003-99E4-4F8A-972A-E4F8B313A340}"/>
            </c:ext>
          </c:extLst>
        </c:ser>
        <c:ser>
          <c:idx val="4"/>
          <c:order val="4"/>
          <c:tx>
            <c:strRef>
              <c:f>'2025'!$F$5</c:f>
              <c:strCache>
                <c:ptCount val="1"/>
                <c:pt idx="0">
                  <c:v>Mayıs</c:v>
                </c:pt>
              </c:strCache>
            </c:strRef>
          </c:tx>
          <c:invertIfNegative val="0"/>
          <c:val>
            <c:numRef>
              <c:f>'2025'!$F$9</c:f>
              <c:numCache>
                <c:formatCode>0.00</c:formatCode>
                <c:ptCount val="1"/>
                <c:pt idx="0">
                  <c:v>0.52873563218390807</c:v>
                </c:pt>
              </c:numCache>
            </c:numRef>
          </c:val>
          <c:extLst>
            <c:ext xmlns:c16="http://schemas.microsoft.com/office/drawing/2014/chart" uri="{C3380CC4-5D6E-409C-BE32-E72D297353CC}">
              <c16:uniqueId val="{00000004-99E4-4F8A-972A-E4F8B313A340}"/>
            </c:ext>
          </c:extLst>
        </c:ser>
        <c:ser>
          <c:idx val="5"/>
          <c:order val="5"/>
          <c:tx>
            <c:strRef>
              <c:f>'2025'!$G$5</c:f>
              <c:strCache>
                <c:ptCount val="1"/>
                <c:pt idx="0">
                  <c:v>Haziran</c:v>
                </c:pt>
              </c:strCache>
            </c:strRef>
          </c:tx>
          <c:invertIfNegative val="0"/>
          <c:val>
            <c:numRef>
              <c:f>'2025'!$G$9</c:f>
              <c:numCache>
                <c:formatCode>0.00</c:formatCode>
                <c:ptCount val="1"/>
                <c:pt idx="0">
                  <c:v>0.67500000000000004</c:v>
                </c:pt>
              </c:numCache>
            </c:numRef>
          </c:val>
          <c:extLst>
            <c:ext xmlns:c16="http://schemas.microsoft.com/office/drawing/2014/chart" uri="{C3380CC4-5D6E-409C-BE32-E72D297353CC}">
              <c16:uniqueId val="{00000005-99E4-4F8A-972A-E4F8B313A340}"/>
            </c:ext>
          </c:extLst>
        </c:ser>
        <c:ser>
          <c:idx val="6"/>
          <c:order val="6"/>
          <c:tx>
            <c:strRef>
              <c:f>'2025'!$H$5</c:f>
              <c:strCache>
                <c:ptCount val="1"/>
                <c:pt idx="0">
                  <c:v>Temmuz</c:v>
                </c:pt>
              </c:strCache>
            </c:strRef>
          </c:tx>
          <c:invertIfNegative val="0"/>
          <c:val>
            <c:numRef>
              <c:f>'2025'!$H$9</c:f>
              <c:numCache>
                <c:formatCode>0.00</c:formatCode>
                <c:ptCount val="1"/>
                <c:pt idx="0">
                  <c:v>0</c:v>
                </c:pt>
              </c:numCache>
            </c:numRef>
          </c:val>
          <c:extLst>
            <c:ext xmlns:c16="http://schemas.microsoft.com/office/drawing/2014/chart" uri="{C3380CC4-5D6E-409C-BE32-E72D297353CC}">
              <c16:uniqueId val="{00000006-99E4-4F8A-972A-E4F8B313A340}"/>
            </c:ext>
          </c:extLst>
        </c:ser>
        <c:ser>
          <c:idx val="7"/>
          <c:order val="7"/>
          <c:tx>
            <c:strRef>
              <c:f>'2025'!$I$5</c:f>
              <c:strCache>
                <c:ptCount val="1"/>
                <c:pt idx="0">
                  <c:v>Ağustos</c:v>
                </c:pt>
              </c:strCache>
            </c:strRef>
          </c:tx>
          <c:invertIfNegative val="0"/>
          <c:val>
            <c:numRef>
              <c:f>'2025'!$I$9</c:f>
              <c:numCache>
                <c:formatCode>0.00</c:formatCode>
                <c:ptCount val="1"/>
                <c:pt idx="0">
                  <c:v>0</c:v>
                </c:pt>
              </c:numCache>
            </c:numRef>
          </c:val>
          <c:extLst>
            <c:ext xmlns:c16="http://schemas.microsoft.com/office/drawing/2014/chart" uri="{C3380CC4-5D6E-409C-BE32-E72D297353CC}">
              <c16:uniqueId val="{00000007-99E4-4F8A-972A-E4F8B313A340}"/>
            </c:ext>
          </c:extLst>
        </c:ser>
        <c:ser>
          <c:idx val="8"/>
          <c:order val="8"/>
          <c:tx>
            <c:strRef>
              <c:f>'2025'!$J$5</c:f>
              <c:strCache>
                <c:ptCount val="1"/>
                <c:pt idx="0">
                  <c:v>Eylül</c:v>
                </c:pt>
              </c:strCache>
            </c:strRef>
          </c:tx>
          <c:invertIfNegative val="0"/>
          <c:val>
            <c:numRef>
              <c:f>'2025'!$J$9</c:f>
              <c:numCache>
                <c:formatCode>0.00</c:formatCode>
                <c:ptCount val="1"/>
                <c:pt idx="0">
                  <c:v>0</c:v>
                </c:pt>
              </c:numCache>
            </c:numRef>
          </c:val>
          <c:extLst>
            <c:ext xmlns:c16="http://schemas.microsoft.com/office/drawing/2014/chart" uri="{C3380CC4-5D6E-409C-BE32-E72D297353CC}">
              <c16:uniqueId val="{00000008-99E4-4F8A-972A-E4F8B313A340}"/>
            </c:ext>
          </c:extLst>
        </c:ser>
        <c:ser>
          <c:idx val="9"/>
          <c:order val="9"/>
          <c:tx>
            <c:strRef>
              <c:f>'2025'!$K$5</c:f>
              <c:strCache>
                <c:ptCount val="1"/>
                <c:pt idx="0">
                  <c:v>Ekim</c:v>
                </c:pt>
              </c:strCache>
            </c:strRef>
          </c:tx>
          <c:invertIfNegative val="0"/>
          <c:val>
            <c:numRef>
              <c:f>'2025'!$K$9</c:f>
              <c:numCache>
                <c:formatCode>0.00</c:formatCode>
                <c:ptCount val="1"/>
                <c:pt idx="0">
                  <c:v>0</c:v>
                </c:pt>
              </c:numCache>
            </c:numRef>
          </c:val>
          <c:extLst>
            <c:ext xmlns:c16="http://schemas.microsoft.com/office/drawing/2014/chart" uri="{C3380CC4-5D6E-409C-BE32-E72D297353CC}">
              <c16:uniqueId val="{00000009-99E4-4F8A-972A-E4F8B313A340}"/>
            </c:ext>
          </c:extLst>
        </c:ser>
        <c:ser>
          <c:idx val="10"/>
          <c:order val="10"/>
          <c:tx>
            <c:strRef>
              <c:f>'2025'!$L$5</c:f>
              <c:strCache>
                <c:ptCount val="1"/>
                <c:pt idx="0">
                  <c:v>Kasım</c:v>
                </c:pt>
              </c:strCache>
            </c:strRef>
          </c:tx>
          <c:invertIfNegative val="0"/>
          <c:val>
            <c:numRef>
              <c:f>'2025'!$L$9</c:f>
              <c:numCache>
                <c:formatCode>0.00</c:formatCode>
                <c:ptCount val="1"/>
                <c:pt idx="0">
                  <c:v>0</c:v>
                </c:pt>
              </c:numCache>
            </c:numRef>
          </c:val>
          <c:extLst>
            <c:ext xmlns:c16="http://schemas.microsoft.com/office/drawing/2014/chart" uri="{C3380CC4-5D6E-409C-BE32-E72D297353CC}">
              <c16:uniqueId val="{0000000A-99E4-4F8A-972A-E4F8B313A340}"/>
            </c:ext>
          </c:extLst>
        </c:ser>
        <c:ser>
          <c:idx val="11"/>
          <c:order val="11"/>
          <c:tx>
            <c:strRef>
              <c:f>'2025'!$M$5</c:f>
              <c:strCache>
                <c:ptCount val="1"/>
                <c:pt idx="0">
                  <c:v>Aralık</c:v>
                </c:pt>
              </c:strCache>
            </c:strRef>
          </c:tx>
          <c:invertIfNegative val="0"/>
          <c:val>
            <c:numRef>
              <c:f>'2025'!$M$9</c:f>
              <c:numCache>
                <c:formatCode>0.00</c:formatCode>
                <c:ptCount val="1"/>
                <c:pt idx="0">
                  <c:v>0</c:v>
                </c:pt>
              </c:numCache>
            </c:numRef>
          </c:val>
          <c:extLst>
            <c:ext xmlns:c16="http://schemas.microsoft.com/office/drawing/2014/chart" uri="{C3380CC4-5D6E-409C-BE32-E72D297353CC}">
              <c16:uniqueId val="{0000000B-99E4-4F8A-972A-E4F8B313A340}"/>
            </c:ext>
          </c:extLst>
        </c:ser>
        <c:dLbls>
          <c:showLegendKey val="0"/>
          <c:showVal val="0"/>
          <c:showCatName val="0"/>
          <c:showSerName val="0"/>
          <c:showPercent val="0"/>
          <c:showBubbleSize val="0"/>
        </c:dLbls>
        <c:gapWidth val="75"/>
        <c:overlap val="-25"/>
        <c:axId val="60330368"/>
        <c:axId val="60332288"/>
      </c:barChart>
      <c:catAx>
        <c:axId val="60330368"/>
        <c:scaling>
          <c:orientation val="minMax"/>
        </c:scaling>
        <c:delete val="0"/>
        <c:axPos val="b"/>
        <c:majorTickMark val="none"/>
        <c:minorTickMark val="none"/>
        <c:tickLblPos val="nextTo"/>
        <c:crossAx val="60332288"/>
        <c:crosses val="autoZero"/>
        <c:auto val="1"/>
        <c:lblAlgn val="ctr"/>
        <c:lblOffset val="100"/>
        <c:noMultiLvlLbl val="0"/>
      </c:catAx>
      <c:valAx>
        <c:axId val="60332288"/>
        <c:scaling>
          <c:orientation val="minMax"/>
        </c:scaling>
        <c:delete val="0"/>
        <c:axPos val="l"/>
        <c:majorGridlines/>
        <c:numFmt formatCode="0.00" sourceLinked="1"/>
        <c:majorTickMark val="none"/>
        <c:minorTickMark val="none"/>
        <c:tickLblPos val="nextTo"/>
        <c:spPr>
          <a:ln w="6350">
            <a:noFill/>
          </a:ln>
        </c:spPr>
        <c:crossAx val="60330368"/>
        <c:crosses val="autoZero"/>
        <c:crossBetween val="between"/>
      </c:valAx>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4DA2-9997-46A7-9BAA-8F94659AAF59}" type="datetimeFigureOut">
              <a:rPr lang="tr-TR" smtClean="0"/>
              <a:t>8.07.2025</a:t>
            </a:fld>
            <a:endParaRPr lang="tr-TR"/>
          </a:p>
        </p:txBody>
      </p:sp>
      <p:sp>
        <p:nvSpPr>
          <p:cNvPr id="4" name="Slayt Görüntüsü Yer Tutucusu 3"/>
          <p:cNvSpPr>
            <a:spLocks noGrp="1" noRot="1" noChangeAspect="1"/>
          </p:cNvSpPr>
          <p:nvPr>
            <p:ph type="sldImg" idx="2"/>
          </p:nvPr>
        </p:nvSpPr>
        <p:spPr>
          <a:xfrm>
            <a:off x="608013" y="685800"/>
            <a:ext cx="564197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3E1F8-04C5-4340-B75E-A23C0DDD4135}" type="slidenum">
              <a:rPr lang="tr-TR" smtClean="0"/>
              <a:t>‹#›</a:t>
            </a:fld>
            <a:endParaRPr lang="tr-TR"/>
          </a:p>
        </p:txBody>
      </p:sp>
    </p:spTree>
    <p:extLst>
      <p:ext uri="{BB962C8B-B14F-4D97-AF65-F5344CB8AC3E}">
        <p14:creationId xmlns:p14="http://schemas.microsoft.com/office/powerpoint/2010/main" val="1852459281"/>
      </p:ext>
    </p:extLst>
  </p:cSld>
  <p:clrMap bg1="lt1" tx1="dk1" bg2="lt2" tx2="dk2" accent1="accent1" accent2="accent2" accent3="accent3" accent4="accent4" accent5="accent5" accent6="accent6" hlink="hlink" folHlink="folHlink"/>
  <p:notesStyle>
    <a:lvl1pPr marL="0" algn="l" defTabSz="1091149" rtl="0" eaLnBrk="1" latinLnBrk="0" hangingPunct="1">
      <a:defRPr sz="1400" kern="1200">
        <a:solidFill>
          <a:schemeClr val="tx1"/>
        </a:solidFill>
        <a:latin typeface="+mn-lt"/>
        <a:ea typeface="+mn-ea"/>
        <a:cs typeface="+mn-cs"/>
      </a:defRPr>
    </a:lvl1pPr>
    <a:lvl2pPr marL="545575" algn="l" defTabSz="1091149" rtl="0" eaLnBrk="1" latinLnBrk="0" hangingPunct="1">
      <a:defRPr sz="1400" kern="1200">
        <a:solidFill>
          <a:schemeClr val="tx1"/>
        </a:solidFill>
        <a:latin typeface="+mn-lt"/>
        <a:ea typeface="+mn-ea"/>
        <a:cs typeface="+mn-cs"/>
      </a:defRPr>
    </a:lvl2pPr>
    <a:lvl3pPr marL="1091149" algn="l" defTabSz="1091149" rtl="0" eaLnBrk="1" latinLnBrk="0" hangingPunct="1">
      <a:defRPr sz="1400" kern="1200">
        <a:solidFill>
          <a:schemeClr val="tx1"/>
        </a:solidFill>
        <a:latin typeface="+mn-lt"/>
        <a:ea typeface="+mn-ea"/>
        <a:cs typeface="+mn-cs"/>
      </a:defRPr>
    </a:lvl3pPr>
    <a:lvl4pPr marL="1636724" algn="l" defTabSz="1091149" rtl="0" eaLnBrk="1" latinLnBrk="0" hangingPunct="1">
      <a:defRPr sz="1400" kern="1200">
        <a:solidFill>
          <a:schemeClr val="tx1"/>
        </a:solidFill>
        <a:latin typeface="+mn-lt"/>
        <a:ea typeface="+mn-ea"/>
        <a:cs typeface="+mn-cs"/>
      </a:defRPr>
    </a:lvl4pPr>
    <a:lvl5pPr marL="2182298" algn="l" defTabSz="1091149" rtl="0" eaLnBrk="1" latinLnBrk="0" hangingPunct="1">
      <a:defRPr sz="1400" kern="1200">
        <a:solidFill>
          <a:schemeClr val="tx1"/>
        </a:solidFill>
        <a:latin typeface="+mn-lt"/>
        <a:ea typeface="+mn-ea"/>
        <a:cs typeface="+mn-cs"/>
      </a:defRPr>
    </a:lvl5pPr>
    <a:lvl6pPr marL="2727873" algn="l" defTabSz="1091149" rtl="0" eaLnBrk="1" latinLnBrk="0" hangingPunct="1">
      <a:defRPr sz="1400" kern="1200">
        <a:solidFill>
          <a:schemeClr val="tx1"/>
        </a:solidFill>
        <a:latin typeface="+mn-lt"/>
        <a:ea typeface="+mn-ea"/>
        <a:cs typeface="+mn-cs"/>
      </a:defRPr>
    </a:lvl6pPr>
    <a:lvl7pPr marL="3273448" algn="l" defTabSz="1091149" rtl="0" eaLnBrk="1" latinLnBrk="0" hangingPunct="1">
      <a:defRPr sz="1400" kern="1200">
        <a:solidFill>
          <a:schemeClr val="tx1"/>
        </a:solidFill>
        <a:latin typeface="+mn-lt"/>
        <a:ea typeface="+mn-ea"/>
        <a:cs typeface="+mn-cs"/>
      </a:defRPr>
    </a:lvl7pPr>
    <a:lvl8pPr marL="3819022" algn="l" defTabSz="1091149" rtl="0" eaLnBrk="1" latinLnBrk="0" hangingPunct="1">
      <a:defRPr sz="1400" kern="1200">
        <a:solidFill>
          <a:schemeClr val="tx1"/>
        </a:solidFill>
        <a:latin typeface="+mn-lt"/>
        <a:ea typeface="+mn-ea"/>
        <a:cs typeface="+mn-cs"/>
      </a:defRPr>
    </a:lvl8pPr>
    <a:lvl9pPr marL="4364598" algn="l" defTabSz="109114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5</a:t>
            </a:fld>
            <a:endParaRPr lang="tr-TR"/>
          </a:p>
        </p:txBody>
      </p:sp>
    </p:spTree>
    <p:extLst>
      <p:ext uri="{BB962C8B-B14F-4D97-AF65-F5344CB8AC3E}">
        <p14:creationId xmlns:p14="http://schemas.microsoft.com/office/powerpoint/2010/main" val="136296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1091149" rtl="0" eaLnBrk="1" fontAlgn="auto" latinLnBrk="0" hangingPunct="1">
              <a:lnSpc>
                <a:spcPct val="100000"/>
              </a:lnSpc>
              <a:spcBef>
                <a:spcPts val="0"/>
              </a:spcBef>
              <a:spcAft>
                <a:spcPts val="0"/>
              </a:spcAft>
              <a:buClrTx/>
              <a:buSzTx/>
              <a:buFontTx/>
              <a:buNone/>
              <a:tabLst/>
              <a:defRPr/>
            </a:pPr>
            <a:fld id="{8E33E1F8-04C5-4340-B75E-A23C0DDD4135}"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1149"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8947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8900729" y="0"/>
            <a:ext cx="2980121" cy="7218363"/>
          </a:xfrm>
          <a:prstGeom prst="rect">
            <a:avLst/>
          </a:prstGeom>
        </p:spPr>
      </p:pic>
      <p:sp>
        <p:nvSpPr>
          <p:cNvPr id="3" name="Subtitle 2"/>
          <p:cNvSpPr>
            <a:spLocks noGrp="1"/>
          </p:cNvSpPr>
          <p:nvPr>
            <p:ph type="subTitle" idx="1"/>
          </p:nvPr>
        </p:nvSpPr>
        <p:spPr>
          <a:xfrm>
            <a:off x="3168227" y="3769592"/>
            <a:ext cx="5148368" cy="2245713"/>
          </a:xfrm>
        </p:spPr>
        <p:txBody>
          <a:bodyPr anchor="t">
            <a:normAutofit/>
          </a:bodyPr>
          <a:lstStyle>
            <a:lvl1pPr marL="0" indent="0" algn="r">
              <a:buNone/>
              <a:defRPr sz="1700">
                <a:solidFill>
                  <a:schemeClr val="tx2"/>
                </a:solidFill>
              </a:defRPr>
            </a:lvl1pPr>
            <a:lvl2pPr marL="545575" indent="0" algn="ctr">
              <a:buNone/>
              <a:defRPr>
                <a:solidFill>
                  <a:schemeClr val="tx1">
                    <a:tint val="75000"/>
                  </a:schemeClr>
                </a:solidFill>
              </a:defRPr>
            </a:lvl2pPr>
            <a:lvl3pPr marL="1091149" indent="0" algn="ctr">
              <a:buNone/>
              <a:defRPr>
                <a:solidFill>
                  <a:schemeClr val="tx1">
                    <a:tint val="75000"/>
                  </a:schemeClr>
                </a:solidFill>
              </a:defRPr>
            </a:lvl3pPr>
            <a:lvl4pPr marL="1636724" indent="0" algn="ctr">
              <a:buNone/>
              <a:defRPr>
                <a:solidFill>
                  <a:schemeClr val="tx1">
                    <a:tint val="75000"/>
                  </a:schemeClr>
                </a:solidFill>
              </a:defRPr>
            </a:lvl4pPr>
            <a:lvl5pPr marL="2182298" indent="0" algn="ctr">
              <a:buNone/>
              <a:defRPr>
                <a:solidFill>
                  <a:schemeClr val="tx1">
                    <a:tint val="75000"/>
                  </a:schemeClr>
                </a:solidFill>
              </a:defRPr>
            </a:lvl5pPr>
            <a:lvl6pPr marL="2727873" indent="0" algn="ctr">
              <a:buNone/>
              <a:defRPr>
                <a:solidFill>
                  <a:schemeClr val="tx1">
                    <a:tint val="75000"/>
                  </a:schemeClr>
                </a:solidFill>
              </a:defRPr>
            </a:lvl6pPr>
            <a:lvl7pPr marL="3273448" indent="0" algn="ctr">
              <a:buNone/>
              <a:defRPr>
                <a:solidFill>
                  <a:schemeClr val="tx1">
                    <a:tint val="75000"/>
                  </a:schemeClr>
                </a:solidFill>
              </a:defRPr>
            </a:lvl7pPr>
            <a:lvl8pPr marL="3819022" indent="0" algn="ctr">
              <a:buNone/>
              <a:defRPr>
                <a:solidFill>
                  <a:schemeClr val="tx1">
                    <a:tint val="75000"/>
                  </a:schemeClr>
                </a:solidFill>
              </a:defRPr>
            </a:lvl8pPr>
            <a:lvl9pPr marL="4364598"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3168227" y="1523879"/>
            <a:ext cx="5148368" cy="2245713"/>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4655399" y="6763875"/>
            <a:ext cx="3663261" cy="133672"/>
          </a:xfrm>
        </p:spPr>
        <p:txBody>
          <a:bodyPr/>
          <a:lstStyle/>
          <a:p>
            <a:fld id="{A23720DD-5B6D-40BF-8493-A6B52D484E6B}" type="datetimeFigureOut">
              <a:rPr lang="tr-TR" smtClean="0"/>
              <a:t>8.07.2025</a:t>
            </a:fld>
            <a:endParaRPr lang="tr-TR"/>
          </a:p>
        </p:txBody>
      </p:sp>
      <p:sp>
        <p:nvSpPr>
          <p:cNvPr id="14" name="Slide Number Placeholder 13"/>
          <p:cNvSpPr>
            <a:spLocks noGrp="1"/>
          </p:cNvSpPr>
          <p:nvPr>
            <p:ph type="sldNum" sz="quarter" idx="11"/>
          </p:nvPr>
        </p:nvSpPr>
        <p:spPr>
          <a:xfrm>
            <a:off x="8335015" y="6737139"/>
            <a:ext cx="594043" cy="160408"/>
          </a:xfrm>
        </p:spPr>
        <p:txBody>
          <a:bodyPr/>
          <a:lstStyle>
            <a:lvl1pPr algn="r">
              <a:defRPr/>
            </a:lvl1pPr>
          </a:lstStyle>
          <a:p>
            <a:fld id="{F302176B-0E47-46AC-8F43-DAB4B8A37D06}" type="slidenum">
              <a:rPr lang="tr-TR" smtClean="0"/>
              <a:t>‹#›</a:t>
            </a:fld>
            <a:endParaRPr lang="tr-TR"/>
          </a:p>
        </p:txBody>
      </p:sp>
      <p:sp>
        <p:nvSpPr>
          <p:cNvPr id="15" name="Footer Placeholder 14"/>
          <p:cNvSpPr>
            <a:spLocks noGrp="1"/>
          </p:cNvSpPr>
          <p:nvPr>
            <p:ph type="ftr" sz="quarter" idx="12"/>
          </p:nvPr>
        </p:nvSpPr>
        <p:spPr>
          <a:xfrm>
            <a:off x="4653336" y="6627093"/>
            <a:ext cx="3665324" cy="160408"/>
          </a:xfrm>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8.07.2025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89072"/>
            <a:ext cx="2673191" cy="6159001"/>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94042" y="289072"/>
            <a:ext cx="7821560" cy="6159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8.07.2025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43" y="481227"/>
            <a:ext cx="4752340" cy="6015301"/>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A23720DD-5B6D-40BF-8493-A6B52D484E6B}" type="datetimeFigureOut">
              <a:rPr lang="tr-TR" smtClean="0"/>
              <a:t>8.07.2025</a:t>
            </a:fld>
            <a:endParaRPr lang="tr-TR"/>
          </a:p>
        </p:txBody>
      </p:sp>
      <p:sp>
        <p:nvSpPr>
          <p:cNvPr id="11" name="Slide Number Placeholder 10"/>
          <p:cNvSpPr>
            <a:spLocks noGrp="1"/>
          </p:cNvSpPr>
          <p:nvPr>
            <p:ph type="sldNum" sz="quarter" idx="11"/>
          </p:nvPr>
        </p:nvSpPr>
        <p:spPr/>
        <p:txBody>
          <a:bodyPr/>
          <a:lstStyle/>
          <a:p>
            <a:fld id="{F302176B-0E47-46AC-8F43-DAB4B8A37D06}"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8910640" y="0"/>
            <a:ext cx="2980121" cy="7218363"/>
          </a:xfrm>
          <a:prstGeom prst="rect">
            <a:avLst/>
          </a:prstGeom>
        </p:spPr>
      </p:pic>
      <p:sp>
        <p:nvSpPr>
          <p:cNvPr id="12" name="Date Placeholder 11"/>
          <p:cNvSpPr>
            <a:spLocks noGrp="1"/>
          </p:cNvSpPr>
          <p:nvPr>
            <p:ph type="dt" sz="half" idx="10"/>
          </p:nvPr>
        </p:nvSpPr>
        <p:spPr>
          <a:xfrm>
            <a:off x="1091144" y="6763875"/>
            <a:ext cx="3663261" cy="133672"/>
          </a:xfrm>
        </p:spPr>
        <p:txBody>
          <a:bodyPr/>
          <a:lstStyle/>
          <a:p>
            <a:fld id="{A23720DD-5B6D-40BF-8493-A6B52D484E6B}" type="datetimeFigureOut">
              <a:rPr lang="tr-TR" smtClean="0"/>
              <a:t>8.07.2025</a:t>
            </a:fld>
            <a:endParaRPr lang="tr-TR"/>
          </a:p>
        </p:txBody>
      </p:sp>
      <p:sp>
        <p:nvSpPr>
          <p:cNvPr id="13" name="Slide Number Placeholder 12"/>
          <p:cNvSpPr>
            <a:spLocks noGrp="1"/>
          </p:cNvSpPr>
          <p:nvPr>
            <p:ph type="sldNum" sz="quarter" idx="11"/>
          </p:nvPr>
        </p:nvSpPr>
        <p:spPr>
          <a:xfrm>
            <a:off x="5348446" y="6737139"/>
            <a:ext cx="693050" cy="160408"/>
          </a:xfrm>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a:xfrm>
            <a:off x="1089081" y="6627093"/>
            <a:ext cx="3665324" cy="160408"/>
          </a:xfrm>
        </p:spPr>
        <p:txBody>
          <a:bodyPr/>
          <a:lstStyle/>
          <a:p>
            <a:endParaRPr lang="tr-TR"/>
          </a:p>
        </p:txBody>
      </p:sp>
      <p:sp>
        <p:nvSpPr>
          <p:cNvPr id="15" name="Title 14"/>
          <p:cNvSpPr>
            <a:spLocks noGrp="1"/>
          </p:cNvSpPr>
          <p:nvPr>
            <p:ph type="title"/>
          </p:nvPr>
        </p:nvSpPr>
        <p:spPr>
          <a:xfrm>
            <a:off x="594042" y="1924899"/>
            <a:ext cx="4158298" cy="1844693"/>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594043" y="3766247"/>
            <a:ext cx="4158616" cy="1536472"/>
          </a:xfrm>
        </p:spPr>
        <p:txBody>
          <a:bodyPr anchor="t">
            <a:normAutofit/>
          </a:bodyPr>
          <a:lstStyle>
            <a:lvl1pPr marL="0" indent="0" algn="r" defTabSz="1091149" rtl="0" eaLnBrk="1" latinLnBrk="0" hangingPunct="1">
              <a:spcBef>
                <a:spcPct val="20000"/>
              </a:spcBef>
              <a:buClr>
                <a:schemeClr val="tx1">
                  <a:lumMod val="50000"/>
                  <a:lumOff val="50000"/>
                </a:schemeClr>
              </a:buClr>
              <a:buFont typeface="Wingdings" pitchFamily="2" charset="2"/>
              <a:buNone/>
              <a:defRPr lang="en-US" sz="17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043" y="3609184"/>
            <a:ext cx="4059290" cy="2807141"/>
          </a:xfrm>
        </p:spPr>
        <p:txBody>
          <a:bodyPr>
            <a:normAutofit/>
          </a:bodyPr>
          <a:lstStyle>
            <a:lvl1pPr marL="272786" indent="-218229">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4043" y="481224"/>
            <a:ext cx="4059290" cy="2807141"/>
          </a:xfrm>
        </p:spPr>
        <p:txBody>
          <a:bodyPr>
            <a:normAutofit/>
          </a:bodyPr>
          <a:lstStyle>
            <a:lvl1pPr marL="272786" indent="-218229">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6336453" y="481227"/>
            <a:ext cx="3663262" cy="6015301"/>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A23720DD-5B6D-40BF-8493-A6B52D484E6B}" type="datetimeFigureOut">
              <a:rPr lang="tr-TR" smtClean="0"/>
              <a:t>8.07.2025</a:t>
            </a:fld>
            <a:endParaRPr lang="tr-TR"/>
          </a:p>
        </p:txBody>
      </p:sp>
      <p:sp>
        <p:nvSpPr>
          <p:cNvPr id="13" name="Slide Number Placeholder 12"/>
          <p:cNvSpPr>
            <a:spLocks noGrp="1"/>
          </p:cNvSpPr>
          <p:nvPr>
            <p:ph type="sldNum" sz="quarter" idx="11"/>
          </p:nvPr>
        </p:nvSpPr>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42" y="289703"/>
            <a:ext cx="4653333" cy="432767"/>
          </a:xfrm>
        </p:spPr>
        <p:txBody>
          <a:bodyPr anchor="b">
            <a:noAutofit/>
          </a:bodyPr>
          <a:lstStyle>
            <a:lvl1pPr marL="0" indent="0" algn="ctr">
              <a:buNone/>
              <a:defRPr sz="1700" b="0">
                <a:solidFill>
                  <a:schemeClr val="tx2"/>
                </a:solidFill>
              </a:defRPr>
            </a:lvl1pPr>
            <a:lvl2pPr marL="545575" indent="0">
              <a:buNone/>
              <a:defRPr sz="2400" b="1"/>
            </a:lvl2pPr>
            <a:lvl3pPr marL="1091149" indent="0">
              <a:buNone/>
              <a:defRPr sz="2100" b="1"/>
            </a:lvl3pPr>
            <a:lvl4pPr marL="1636724" indent="0">
              <a:buNone/>
              <a:defRPr sz="1900" b="1"/>
            </a:lvl4pPr>
            <a:lvl5pPr marL="2182298" indent="0">
              <a:buNone/>
              <a:defRPr sz="1900" b="1"/>
            </a:lvl5pPr>
            <a:lvl6pPr marL="2727873" indent="0">
              <a:buNone/>
              <a:defRPr sz="1900" b="1"/>
            </a:lvl6pPr>
            <a:lvl7pPr marL="3273448" indent="0">
              <a:buNone/>
              <a:defRPr sz="1900" b="1"/>
            </a:lvl7pPr>
            <a:lvl8pPr marL="3819022" indent="0">
              <a:buNone/>
              <a:defRPr sz="1900" b="1"/>
            </a:lvl8pPr>
            <a:lvl9pPr marL="4364598" indent="0">
              <a:buNone/>
              <a:defRPr sz="1900" b="1"/>
            </a:lvl9pPr>
          </a:lstStyle>
          <a:p>
            <a:pPr lvl="0"/>
            <a:r>
              <a:rPr lang="tr-TR" smtClean="0"/>
              <a:t>Asıl metin stillerini düzenlemek için tıklatın</a:t>
            </a:r>
          </a:p>
        </p:txBody>
      </p:sp>
      <p:sp>
        <p:nvSpPr>
          <p:cNvPr id="4" name="Content Placeholder 3"/>
          <p:cNvSpPr>
            <a:spLocks noGrp="1"/>
          </p:cNvSpPr>
          <p:nvPr>
            <p:ph sz="half" idx="2"/>
          </p:nvPr>
        </p:nvSpPr>
        <p:spPr>
          <a:xfrm>
            <a:off x="594042" y="710772"/>
            <a:ext cx="4653333" cy="2657797"/>
          </a:xfrm>
        </p:spPr>
        <p:txBody>
          <a:bodyPr anchor="t">
            <a:normAutofit/>
          </a:bodyPr>
          <a:lstStyle>
            <a:lvl1pPr marL="272786" indent="-218229">
              <a:defRPr sz="1700"/>
            </a:lvl1pPr>
            <a:lvl2pPr>
              <a:defRPr sz="1700"/>
            </a:lvl2pPr>
            <a:lvl3pPr>
              <a:defRPr sz="1700"/>
            </a:lvl3pPr>
            <a:lvl4pPr>
              <a:defRPr sz="1700" baseline="0"/>
            </a:lvl4pPr>
            <a:lvl5pPr>
              <a:buFont typeface="Wingdings" pitchFamily="2" charset="2"/>
              <a:buChar char="§"/>
              <a:defRPr sz="1700"/>
            </a:lvl5pPr>
            <a:lvl6pPr>
              <a:buFont typeface="Wingdings" pitchFamily="2" charset="2"/>
              <a:buChar cha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594041" y="3609184"/>
            <a:ext cx="4653333" cy="432767"/>
          </a:xfrm>
        </p:spPr>
        <p:txBody>
          <a:bodyPr anchor="b">
            <a:noAutofit/>
          </a:bodyPr>
          <a:lstStyle>
            <a:lvl1pPr marL="0" indent="0" algn="ctr">
              <a:buNone/>
              <a:defRPr sz="1700" b="0">
                <a:solidFill>
                  <a:schemeClr val="tx2"/>
                </a:solidFill>
              </a:defRPr>
            </a:lvl1pPr>
            <a:lvl2pPr marL="545575" indent="0">
              <a:buNone/>
              <a:defRPr sz="2400" b="1"/>
            </a:lvl2pPr>
            <a:lvl3pPr marL="1091149" indent="0">
              <a:buNone/>
              <a:defRPr sz="2100" b="1"/>
            </a:lvl3pPr>
            <a:lvl4pPr marL="1636724" indent="0">
              <a:buNone/>
              <a:defRPr sz="1900" b="1"/>
            </a:lvl4pPr>
            <a:lvl5pPr marL="2182298" indent="0">
              <a:buNone/>
              <a:defRPr sz="1900" b="1"/>
            </a:lvl5pPr>
            <a:lvl6pPr marL="2727873" indent="0">
              <a:buNone/>
              <a:defRPr sz="1900" b="1"/>
            </a:lvl6pPr>
            <a:lvl7pPr marL="3273448" indent="0">
              <a:buNone/>
              <a:defRPr sz="1900" b="1"/>
            </a:lvl7pPr>
            <a:lvl8pPr marL="3819022" indent="0">
              <a:buNone/>
              <a:defRPr sz="1900" b="1"/>
            </a:lvl8pPr>
            <a:lvl9pPr marL="4364598" indent="0">
              <a:buNone/>
              <a:defRPr sz="19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94041" y="4041948"/>
            <a:ext cx="4653333" cy="2647363"/>
          </a:xfrm>
        </p:spPr>
        <p:txBody>
          <a:bodyPr anchor="t">
            <a:normAutofit/>
          </a:bodyPr>
          <a:lstStyle>
            <a:lvl1pPr marL="272786" indent="-218229">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6336453" y="481227"/>
            <a:ext cx="3663262" cy="6015301"/>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A23720DD-5B6D-40BF-8493-A6B52D484E6B}" type="datetimeFigureOut">
              <a:rPr lang="tr-TR" smtClean="0"/>
              <a:t>8.07.2025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851347" y="481225"/>
            <a:ext cx="5148368" cy="6015303"/>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A23720DD-5B6D-40BF-8493-A6B52D484E6B}" type="datetimeFigureOut">
              <a:rPr lang="tr-TR" smtClean="0"/>
              <a:t>8.07.2025</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t>‹#›</a:t>
            </a:fld>
            <a:endParaRPr lang="tr-TR"/>
          </a:p>
        </p:txBody>
      </p:sp>
      <p:sp>
        <p:nvSpPr>
          <p:cNvPr id="11" name="Footer Placeholder 1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3720DD-5B6D-40BF-8493-A6B52D484E6B}" type="datetimeFigureOut">
              <a:rPr lang="tr-TR" smtClean="0"/>
              <a:t>8.07.2025</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32482" y="1764491"/>
            <a:ext cx="3267234" cy="1973353"/>
          </a:xfrm>
        </p:spPr>
        <p:txBody>
          <a:bodyPr anchor="b">
            <a:normAutofit/>
          </a:bodyPr>
          <a:lstStyle>
            <a:lvl1pPr algn="r">
              <a:defRPr sz="24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96028" y="1764489"/>
            <a:ext cx="6106757" cy="3689386"/>
          </a:xfrm>
        </p:spPr>
        <p:txBody>
          <a:bodyPr>
            <a:normAutofit/>
          </a:bodyPr>
          <a:lstStyle>
            <a:lvl1pPr marL="272786" indent="-218229">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575" indent="0">
              <a:buNone/>
              <a:defRPr sz="1400"/>
            </a:lvl2pPr>
            <a:lvl3pPr marL="1091149" indent="0">
              <a:buNone/>
              <a:defRPr sz="1200"/>
            </a:lvl3pPr>
            <a:lvl4pPr marL="1636724" indent="0">
              <a:buNone/>
              <a:defRPr sz="1100"/>
            </a:lvl4pPr>
            <a:lvl5pPr marL="2182298" indent="0">
              <a:buNone/>
              <a:defRPr sz="1100"/>
            </a:lvl5pPr>
            <a:lvl6pPr marL="2727873" indent="0">
              <a:buNone/>
              <a:defRPr sz="1100"/>
            </a:lvl6pPr>
            <a:lvl7pPr marL="3273448" indent="0">
              <a:buNone/>
              <a:defRPr sz="1100"/>
            </a:lvl7pPr>
            <a:lvl8pPr marL="3819022" indent="0">
              <a:buNone/>
              <a:defRPr sz="1100"/>
            </a:lvl8pPr>
            <a:lvl9pPr marL="4364598" indent="0">
              <a:buNone/>
              <a:defRPr sz="11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A23720DD-5B6D-40BF-8493-A6B52D484E6B}" type="datetimeFigureOut">
              <a:rPr lang="tr-TR" smtClean="0"/>
              <a:t>8.07.2025</a:t>
            </a:fld>
            <a:endParaRPr lang="tr-TR"/>
          </a:p>
        </p:txBody>
      </p:sp>
      <p:sp>
        <p:nvSpPr>
          <p:cNvPr id="16" name="Slide Number Placeholder 15"/>
          <p:cNvSpPr>
            <a:spLocks noGrp="1"/>
          </p:cNvSpPr>
          <p:nvPr>
            <p:ph type="sldNum" sz="quarter" idx="11"/>
          </p:nvPr>
        </p:nvSpPr>
        <p:spPr/>
        <p:txBody>
          <a:bodyPr/>
          <a:lstStyle/>
          <a:p>
            <a:fld id="{F302176B-0E47-46AC-8F43-DAB4B8A37D06}" type="slidenum">
              <a:rPr lang="tr-TR" smtClean="0"/>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6032" y="1764489"/>
            <a:ext cx="6102795" cy="3689386"/>
          </a:xfrm>
        </p:spPr>
        <p:txBody>
          <a:bodyPr/>
          <a:lstStyle>
            <a:lvl1pPr marL="0" indent="0">
              <a:buNone/>
              <a:defRPr sz="3800"/>
            </a:lvl1pPr>
            <a:lvl2pPr marL="545575" indent="0">
              <a:buNone/>
              <a:defRPr sz="3300"/>
            </a:lvl2pPr>
            <a:lvl3pPr marL="1091149" indent="0">
              <a:buNone/>
              <a:defRPr sz="2900"/>
            </a:lvl3pPr>
            <a:lvl4pPr marL="1636724" indent="0">
              <a:buNone/>
              <a:defRPr sz="2400"/>
            </a:lvl4pPr>
            <a:lvl5pPr marL="2182298" indent="0">
              <a:buNone/>
              <a:defRPr sz="2400"/>
            </a:lvl5pPr>
            <a:lvl6pPr marL="2727873" indent="0">
              <a:buNone/>
              <a:defRPr sz="2400"/>
            </a:lvl6pPr>
            <a:lvl7pPr marL="3273448" indent="0">
              <a:buNone/>
              <a:defRPr sz="2400"/>
            </a:lvl7pPr>
            <a:lvl8pPr marL="3819022" indent="0">
              <a:buNone/>
              <a:defRPr sz="2400"/>
            </a:lvl8pPr>
            <a:lvl9pPr marL="4364598" indent="0">
              <a:buNone/>
              <a:defRPr sz="2400"/>
            </a:lvl9pPr>
          </a:lstStyle>
          <a:p>
            <a:r>
              <a:rPr lang="tr-TR" smtClean="0"/>
              <a:t>Resim eklemek için simgeyi tıklatın</a:t>
            </a:r>
            <a:endParaRPr lang="en-US"/>
          </a:p>
        </p:txBody>
      </p:sp>
      <p:sp>
        <p:nvSpPr>
          <p:cNvPr id="11" name="Title 1"/>
          <p:cNvSpPr>
            <a:spLocks noGrp="1"/>
          </p:cNvSpPr>
          <p:nvPr>
            <p:ph type="title"/>
          </p:nvPr>
        </p:nvSpPr>
        <p:spPr>
          <a:xfrm>
            <a:off x="6732482" y="1764488"/>
            <a:ext cx="3267234" cy="1974548"/>
          </a:xfrm>
        </p:spPr>
        <p:txBody>
          <a:bodyPr anchor="b">
            <a:normAutofit/>
          </a:bodyPr>
          <a:lstStyle>
            <a:lvl1pPr algn="r">
              <a:defRPr sz="24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575" indent="0">
              <a:buNone/>
              <a:defRPr sz="1400"/>
            </a:lvl2pPr>
            <a:lvl3pPr marL="1091149" indent="0">
              <a:buNone/>
              <a:defRPr sz="1200"/>
            </a:lvl3pPr>
            <a:lvl4pPr marL="1636724" indent="0">
              <a:buNone/>
              <a:defRPr sz="1100"/>
            </a:lvl4pPr>
            <a:lvl5pPr marL="2182298" indent="0">
              <a:buNone/>
              <a:defRPr sz="1100"/>
            </a:lvl5pPr>
            <a:lvl6pPr marL="2727873" indent="0">
              <a:buNone/>
              <a:defRPr sz="1100"/>
            </a:lvl6pPr>
            <a:lvl7pPr marL="3273448" indent="0">
              <a:buNone/>
              <a:defRPr sz="1100"/>
            </a:lvl7pPr>
            <a:lvl8pPr marL="3819022" indent="0">
              <a:buNone/>
              <a:defRPr sz="1100"/>
            </a:lvl8pPr>
            <a:lvl9pPr marL="4364598" indent="0">
              <a:buNone/>
              <a:defRPr sz="11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A23720DD-5B6D-40BF-8493-A6B52D484E6B}" type="datetimeFigureOut">
              <a:rPr lang="tr-TR" smtClean="0"/>
              <a:t>8.07.2025</a:t>
            </a:fld>
            <a:endParaRPr lang="tr-TR"/>
          </a:p>
        </p:txBody>
      </p:sp>
      <p:sp>
        <p:nvSpPr>
          <p:cNvPr id="17" name="Slide Number Placeholder 16"/>
          <p:cNvSpPr>
            <a:spLocks noGrp="1"/>
          </p:cNvSpPr>
          <p:nvPr>
            <p:ph type="sldNum" sz="quarter" idx="11"/>
          </p:nvPr>
        </p:nvSpPr>
        <p:spPr/>
        <p:txBody>
          <a:bodyPr/>
          <a:lstStyle/>
          <a:p>
            <a:fld id="{F302176B-0E47-46AC-8F43-DAB4B8A37D06}" type="slidenum">
              <a:rPr lang="tr-TR" smtClean="0"/>
              <a:t>‹#›</a:t>
            </a:fld>
            <a:endParaRPr lang="tr-TR"/>
          </a:p>
        </p:txBody>
      </p:sp>
      <p:sp>
        <p:nvSpPr>
          <p:cNvPr id="18" name="Footer Placeholder 17"/>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464676" y="0"/>
            <a:ext cx="416177" cy="7218363"/>
          </a:xfrm>
          <a:prstGeom prst="rect">
            <a:avLst/>
          </a:prstGeom>
        </p:spPr>
      </p:pic>
      <p:sp>
        <p:nvSpPr>
          <p:cNvPr id="2" name="Title Placeholder 1"/>
          <p:cNvSpPr>
            <a:spLocks noGrp="1"/>
          </p:cNvSpPr>
          <p:nvPr>
            <p:ph type="title"/>
          </p:nvPr>
        </p:nvSpPr>
        <p:spPr>
          <a:xfrm>
            <a:off x="6336453" y="481225"/>
            <a:ext cx="3663262" cy="6015303"/>
          </a:xfrm>
          <a:prstGeom prst="rect">
            <a:avLst/>
          </a:prstGeom>
        </p:spPr>
        <p:txBody>
          <a:bodyPr vert="horz" lIns="109115" tIns="54557" rIns="109115" bIns="54557"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94043" y="481227"/>
            <a:ext cx="4752340" cy="6015301"/>
          </a:xfrm>
          <a:prstGeom prst="rect">
            <a:avLst/>
          </a:prstGeom>
        </p:spPr>
        <p:txBody>
          <a:bodyPr vert="horz" lIns="109115" tIns="54557" rIns="109115" bIns="54557"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10098722" y="6737139"/>
            <a:ext cx="693050" cy="160408"/>
          </a:xfrm>
          <a:prstGeom prst="rect">
            <a:avLst/>
          </a:prstGeom>
        </p:spPr>
        <p:txBody>
          <a:bodyPr vert="horz" lIns="109115" tIns="54557" rIns="109115" bIns="54557" rtlCol="0" anchor="ctr"/>
          <a:lstStyle>
            <a:lvl1pPr algn="ctr">
              <a:defRPr sz="1300">
                <a:solidFill>
                  <a:schemeClr val="tx1">
                    <a:lumMod val="50000"/>
                    <a:lumOff val="50000"/>
                  </a:schemeClr>
                </a:solidFill>
              </a:defRPr>
            </a:lvl1pPr>
          </a:lstStyle>
          <a:p>
            <a:fld id="{F302176B-0E47-46AC-8F43-DAB4B8A37D06}" type="slidenum">
              <a:rPr lang="tr-TR" smtClean="0"/>
              <a:t>‹#›</a:t>
            </a:fld>
            <a:endParaRPr lang="tr-TR"/>
          </a:p>
        </p:txBody>
      </p:sp>
      <p:sp>
        <p:nvSpPr>
          <p:cNvPr id="9" name="Date Placeholder 8"/>
          <p:cNvSpPr>
            <a:spLocks noGrp="1"/>
          </p:cNvSpPr>
          <p:nvPr>
            <p:ph type="dt" sz="half" idx="2"/>
          </p:nvPr>
        </p:nvSpPr>
        <p:spPr>
          <a:xfrm>
            <a:off x="6336458" y="6763875"/>
            <a:ext cx="3663261" cy="133672"/>
          </a:xfrm>
          <a:prstGeom prst="rect">
            <a:avLst/>
          </a:prstGeom>
        </p:spPr>
        <p:txBody>
          <a:bodyPr vert="horz" lIns="109115" tIns="54557" rIns="109115" bIns="54557" rtlCol="0" anchor="ctr"/>
          <a:lstStyle>
            <a:lvl1pPr algn="r">
              <a:defRPr sz="1300">
                <a:solidFill>
                  <a:schemeClr val="tx1">
                    <a:lumMod val="50000"/>
                    <a:lumOff val="50000"/>
                  </a:schemeClr>
                </a:solidFill>
              </a:defRPr>
            </a:lvl1pPr>
          </a:lstStyle>
          <a:p>
            <a:fld id="{A23720DD-5B6D-40BF-8493-A6B52D484E6B}" type="datetimeFigureOut">
              <a:rPr lang="tr-TR" smtClean="0"/>
              <a:t>8.07.2025</a:t>
            </a:fld>
            <a:endParaRPr lang="tr-TR"/>
          </a:p>
        </p:txBody>
      </p:sp>
      <p:sp>
        <p:nvSpPr>
          <p:cNvPr id="10" name="Footer Placeholder 9"/>
          <p:cNvSpPr>
            <a:spLocks noGrp="1"/>
          </p:cNvSpPr>
          <p:nvPr>
            <p:ph type="ftr" sz="quarter" idx="3"/>
          </p:nvPr>
        </p:nvSpPr>
        <p:spPr>
          <a:xfrm>
            <a:off x="6334392" y="6627093"/>
            <a:ext cx="3665324" cy="160408"/>
          </a:xfrm>
          <a:prstGeom prst="rect">
            <a:avLst/>
          </a:prstGeom>
        </p:spPr>
        <p:txBody>
          <a:bodyPr vert="horz" lIns="109115" tIns="54557" rIns="109115" bIns="54557" rtlCol="0" anchor="b"/>
          <a:lstStyle>
            <a:lvl1pPr algn="r">
              <a:defRPr sz="1300">
                <a:solidFill>
                  <a:schemeClr val="tx1"/>
                </a:solidFill>
              </a:defRPr>
            </a:lvl1pPr>
          </a:lstStyle>
          <a:p>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1091149" rtl="0" eaLnBrk="1" latinLnBrk="0" hangingPunct="1">
        <a:spcBef>
          <a:spcPct val="0"/>
        </a:spcBef>
        <a:buNone/>
        <a:defRPr sz="33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218229" indent="-218229" algn="l" defTabSz="1091149" rtl="0" eaLnBrk="1" latinLnBrk="0" hangingPunct="1">
        <a:spcBef>
          <a:spcPct val="20000"/>
        </a:spcBef>
        <a:buClr>
          <a:schemeClr val="tx1">
            <a:lumMod val="50000"/>
            <a:lumOff val="50000"/>
          </a:schemeClr>
        </a:buClr>
        <a:buFont typeface="Wingdings" pitchFamily="2" charset="2"/>
        <a:buChar char="§"/>
        <a:defRPr sz="2100" kern="1200">
          <a:solidFill>
            <a:schemeClr val="tx1">
              <a:lumMod val="85000"/>
            </a:schemeClr>
          </a:solidFill>
          <a:latin typeface="+mn-lt"/>
          <a:ea typeface="+mn-ea"/>
          <a:cs typeface="+mn-cs"/>
        </a:defRPr>
      </a:lvl1pPr>
      <a:lvl2pPr marL="491015"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2pPr>
      <a:lvl3pPr marL="709247"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3pPr>
      <a:lvl4pPr marL="927476"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4pPr>
      <a:lvl5pPr marL="1145706"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5pPr>
      <a:lvl6pPr marL="1363937"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6pPr>
      <a:lvl7pPr marL="1582167"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7pPr>
      <a:lvl8pPr marL="1800397"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8pPr>
      <a:lvl9pPr marL="2018626"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9pPr>
    </p:bodyStyle>
    <p:otherStyle>
      <a:defPPr>
        <a:defRPr lang="en-US"/>
      </a:defPPr>
      <a:lvl1pPr marL="0" algn="l" defTabSz="1091149" rtl="0" eaLnBrk="1" latinLnBrk="0" hangingPunct="1">
        <a:defRPr sz="2100" kern="1200">
          <a:solidFill>
            <a:schemeClr val="tx1"/>
          </a:solidFill>
          <a:latin typeface="+mn-lt"/>
          <a:ea typeface="+mn-ea"/>
          <a:cs typeface="+mn-cs"/>
        </a:defRPr>
      </a:lvl1pPr>
      <a:lvl2pPr marL="545575" algn="l" defTabSz="1091149" rtl="0" eaLnBrk="1" latinLnBrk="0" hangingPunct="1">
        <a:defRPr sz="2100" kern="1200">
          <a:solidFill>
            <a:schemeClr val="tx1"/>
          </a:solidFill>
          <a:latin typeface="+mn-lt"/>
          <a:ea typeface="+mn-ea"/>
          <a:cs typeface="+mn-cs"/>
        </a:defRPr>
      </a:lvl2pPr>
      <a:lvl3pPr marL="1091149" algn="l" defTabSz="1091149" rtl="0" eaLnBrk="1" latinLnBrk="0" hangingPunct="1">
        <a:defRPr sz="2100" kern="1200">
          <a:solidFill>
            <a:schemeClr val="tx1"/>
          </a:solidFill>
          <a:latin typeface="+mn-lt"/>
          <a:ea typeface="+mn-ea"/>
          <a:cs typeface="+mn-cs"/>
        </a:defRPr>
      </a:lvl3pPr>
      <a:lvl4pPr marL="1636724" algn="l" defTabSz="1091149" rtl="0" eaLnBrk="1" latinLnBrk="0" hangingPunct="1">
        <a:defRPr sz="2100" kern="1200">
          <a:solidFill>
            <a:schemeClr val="tx1"/>
          </a:solidFill>
          <a:latin typeface="+mn-lt"/>
          <a:ea typeface="+mn-ea"/>
          <a:cs typeface="+mn-cs"/>
        </a:defRPr>
      </a:lvl4pPr>
      <a:lvl5pPr marL="2182298" algn="l" defTabSz="1091149" rtl="0" eaLnBrk="1" latinLnBrk="0" hangingPunct="1">
        <a:defRPr sz="2100" kern="1200">
          <a:solidFill>
            <a:schemeClr val="tx1"/>
          </a:solidFill>
          <a:latin typeface="+mn-lt"/>
          <a:ea typeface="+mn-ea"/>
          <a:cs typeface="+mn-cs"/>
        </a:defRPr>
      </a:lvl5pPr>
      <a:lvl6pPr marL="2727873" algn="l" defTabSz="1091149" rtl="0" eaLnBrk="1" latinLnBrk="0" hangingPunct="1">
        <a:defRPr sz="2100" kern="1200">
          <a:solidFill>
            <a:schemeClr val="tx1"/>
          </a:solidFill>
          <a:latin typeface="+mn-lt"/>
          <a:ea typeface="+mn-ea"/>
          <a:cs typeface="+mn-cs"/>
        </a:defRPr>
      </a:lvl6pPr>
      <a:lvl7pPr marL="3273448" algn="l" defTabSz="1091149" rtl="0" eaLnBrk="1" latinLnBrk="0" hangingPunct="1">
        <a:defRPr sz="2100" kern="1200">
          <a:solidFill>
            <a:schemeClr val="tx1"/>
          </a:solidFill>
          <a:latin typeface="+mn-lt"/>
          <a:ea typeface="+mn-ea"/>
          <a:cs typeface="+mn-cs"/>
        </a:defRPr>
      </a:lvl7pPr>
      <a:lvl8pPr marL="3819022" algn="l" defTabSz="1091149" rtl="0" eaLnBrk="1" latinLnBrk="0" hangingPunct="1">
        <a:defRPr sz="2100" kern="1200">
          <a:solidFill>
            <a:schemeClr val="tx1"/>
          </a:solidFill>
          <a:latin typeface="+mn-lt"/>
          <a:ea typeface="+mn-ea"/>
          <a:cs typeface="+mn-cs"/>
        </a:defRPr>
      </a:lvl8pPr>
      <a:lvl9pPr marL="4364598" algn="l" defTabSz="109114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844081" y="2313039"/>
            <a:ext cx="6840761" cy="1440160"/>
          </a:xfrm>
        </p:spPr>
        <p:txBody>
          <a:bodyPr>
            <a:noAutofit/>
          </a:bodyPr>
          <a:lstStyle/>
          <a:p>
            <a:pPr algn="ctr"/>
            <a:r>
              <a:rPr lang="tr-TR" sz="4400" b="1" dirty="0" smtClean="0">
                <a:ln w="1905"/>
                <a:solidFill>
                  <a:srgbClr val="FFC000"/>
                </a:solidFill>
                <a:effectLst>
                  <a:innerShdw blurRad="69850" dist="43180" dir="5400000">
                    <a:srgbClr val="000000">
                      <a:alpha val="65000"/>
                    </a:srgbClr>
                  </a:innerShdw>
                </a:effectLst>
                <a:latin typeface="Arial Black" pitchFamily="34" charset="0"/>
              </a:rPr>
              <a:t>ÇELİKOĞLU OTEL  </a:t>
            </a:r>
            <a:endParaRPr lang="tr-TR" sz="4400" b="1" dirty="0">
              <a:solidFill>
                <a:srgbClr val="FFC000"/>
              </a:solidFill>
              <a:latin typeface="Arial Black" pitchFamily="34" charset="0"/>
            </a:endParaRPr>
          </a:p>
          <a:p>
            <a:pPr algn="ctr"/>
            <a:r>
              <a:rPr lang="tr-TR" sz="4400" b="1" dirty="0">
                <a:ln w="1905"/>
                <a:solidFill>
                  <a:srgbClr val="FFC000"/>
                </a:solidFill>
                <a:effectLst>
                  <a:innerShdw blurRad="69850" dist="43180" dir="5400000">
                    <a:srgbClr val="000000">
                      <a:alpha val="65000"/>
                    </a:srgbClr>
                  </a:innerShdw>
                </a:effectLst>
                <a:latin typeface="Arial Black" pitchFamily="34" charset="0"/>
              </a:rPr>
              <a:t>SÜRDÜRÜLEBİLİRLİK RAPORU</a:t>
            </a:r>
          </a:p>
          <a:p>
            <a:pPr algn="ctr"/>
            <a:r>
              <a:rPr lang="tr-TR" sz="4400" b="1" dirty="0">
                <a:ln w="1905"/>
                <a:solidFill>
                  <a:srgbClr val="FFC000"/>
                </a:solidFill>
                <a:effectLst>
                  <a:innerShdw blurRad="69850" dist="43180" dir="5400000">
                    <a:srgbClr val="000000">
                      <a:alpha val="65000"/>
                    </a:srgbClr>
                  </a:innerShdw>
                </a:effectLst>
                <a:latin typeface="Arial Black" pitchFamily="34" charset="0"/>
              </a:rPr>
              <a:t>2025</a:t>
            </a:r>
          </a:p>
          <a:p>
            <a:pPr algn="ctr"/>
            <a:endParaRPr lang="tr-TR" sz="2900" b="1" dirty="0">
              <a:ln w="1905"/>
              <a:solidFill>
                <a:schemeClr val="bg2">
                  <a:lumMod val="25000"/>
                </a:schemeClr>
              </a:solidFill>
              <a:effectLst>
                <a:innerShdw blurRad="69850" dist="43180" dir="5400000">
                  <a:srgbClr val="000000">
                    <a:alpha val="65000"/>
                  </a:srgbClr>
                </a:innerShdw>
              </a:effectLst>
              <a:latin typeface="Arial Black" pitchFamily="34" charset="0"/>
            </a:endParaRPr>
          </a:p>
        </p:txBody>
      </p:sp>
      <p:sp>
        <p:nvSpPr>
          <p:cNvPr id="2" name="AutoShape 2" descr="undefined"/>
          <p:cNvSpPr>
            <a:spLocks noChangeAspect="1" noChangeArrowheads="1"/>
          </p:cNvSpPr>
          <p:nvPr/>
        </p:nvSpPr>
        <p:spPr bwMode="auto">
          <a:xfrm>
            <a:off x="202140" y="-152051"/>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dirty="0"/>
          </a:p>
        </p:txBody>
      </p:sp>
      <p:sp>
        <p:nvSpPr>
          <p:cNvPr id="5" name="AutoShape 4" descr="undefined"/>
          <p:cNvSpPr>
            <a:spLocks noChangeAspect="1" noChangeArrowheads="1"/>
          </p:cNvSpPr>
          <p:nvPr/>
        </p:nvSpPr>
        <p:spPr bwMode="auto">
          <a:xfrm>
            <a:off x="400154" y="8357"/>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2639629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94607" y="729097"/>
            <a:ext cx="10572323" cy="3304281"/>
          </a:xfrm>
          <a:prstGeom prst="rect">
            <a:avLst/>
          </a:prstGeom>
        </p:spPr>
        <p:txBody>
          <a:bodyPr wrap="square" lIns="109115" tIns="54557" rIns="109115" bIns="54557">
            <a:spAutoFit/>
          </a:bodyPr>
          <a:lstStyle/>
          <a:p>
            <a:pPr algn="ctr"/>
            <a:r>
              <a:rPr lang="en-US" sz="1700" b="1" dirty="0">
                <a:solidFill>
                  <a:srgbClr val="FFC000"/>
                </a:solidFill>
                <a:effectLst>
                  <a:outerShdw blurRad="38100" dist="38100" dir="2700000" algn="tl">
                    <a:srgbClr val="000000">
                      <a:alpha val="43137"/>
                    </a:srgbClr>
                  </a:outerShdw>
                </a:effectLst>
                <a:cs typeface="Arial" pitchFamily="34" charset="0"/>
              </a:rPr>
              <a:t>ENERJİ VERİMLİLİĞİ  POLİTİKASI</a:t>
            </a:r>
            <a:endParaRPr lang="tr-TR" sz="1700" b="1" dirty="0">
              <a:solidFill>
                <a:srgbClr val="FFC000"/>
              </a:solidFill>
              <a:effectLst>
                <a:outerShdw blurRad="38100" dist="38100" dir="2700000" algn="tl">
                  <a:srgbClr val="000000">
                    <a:alpha val="43137"/>
                  </a:srgbClr>
                </a:outerShdw>
              </a:effectLst>
              <a:cs typeface="Arial" pitchFamily="34" charset="0"/>
            </a:endParaRPr>
          </a:p>
          <a:p>
            <a:pPr lvl="0"/>
            <a:r>
              <a:rPr lang="en-US" sz="1900" b="1" dirty="0">
                <a:cs typeface="Arial" pitchFamily="34" charset="0"/>
              </a:rPr>
              <a:t>»</a:t>
            </a:r>
            <a:r>
              <a:rPr lang="tr-TR" sz="1700" dirty="0">
                <a:cs typeface="Arial" pitchFamily="34" charset="0"/>
              </a:rPr>
              <a:t> </a:t>
            </a:r>
            <a:r>
              <a:rPr lang="en-US" sz="1700" dirty="0">
                <a:cs typeface="Arial" pitchFamily="34" charset="0"/>
              </a:rPr>
              <a:t>Hem doğaya karşı sorumluluklarımız hem de yasal yükümlülüklerimizi yerine getirmek üzere ulusal ve uluslararası standartları, yasa ve düzenlemeleri takip eder, enerji kullanımını azaltma ve enerji tüketim performansımızın sürekli iyileştirilmesini sağlayacak çalışmaları gönüllü olarak yürütür, çalışmalarımızın sonuçlarını takip ederiz.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Hedefler koyar, çalışanlarımızın da katılımını sağlamak amacıyla eğitim programlarımızda enerji verimliliğine yer veririz.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Tüm paydaşlarımızla enerji yönetimi konusunda ortak amaçlar ve sonuçlar yaratmak üzere iş birliği yapmayı önemseriz. Bu konularda misafirlerimiz, çalışanlarımız, ziyaretçilerimiz ve tüm iş ortaklarımız ile birlikte topyekûn bir farkındalık ve bilinç seviyesine ulaşılması adına etkileşimimizi sürdürmeye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verimli uygun ürün, ekipman, teçhizat ve teknoloji alternatiflerini araştırıp bulmaya, satın almaya ve kullanmaya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risklerini veya enerji kısıtı gibi doğabilecek acil durumları değerlendirir, alınabilecek önlemleri plan</a:t>
            </a:r>
            <a:r>
              <a:rPr lang="en-US" sz="1700" dirty="0">
                <a:solidFill>
                  <a:srgbClr val="002060"/>
                </a:solidFill>
                <a:cs typeface="Arial" pitchFamily="34" charset="0"/>
              </a:rPr>
              <a:t>larız</a:t>
            </a:r>
            <a:r>
              <a:rPr lang="en-US" sz="1700" dirty="0">
                <a:solidFill>
                  <a:schemeClr val="accent5">
                    <a:lumMod val="75000"/>
                  </a:schemeClr>
                </a:solidFill>
                <a:cs typeface="Arial" pitchFamily="34" charset="0"/>
              </a:rPr>
              <a:t>.</a:t>
            </a:r>
            <a:endParaRPr lang="tr-TR" sz="1700" dirty="0">
              <a:solidFill>
                <a:schemeClr val="accent5">
                  <a:lumMod val="75000"/>
                </a:schemeClr>
              </a:solidFill>
              <a:cs typeface="Arial" pitchFamily="34" charset="0"/>
            </a:endParaRPr>
          </a:p>
        </p:txBody>
      </p:sp>
      <p:sp>
        <p:nvSpPr>
          <p:cNvPr id="2" name="Dikdörtgen 1"/>
          <p:cNvSpPr/>
          <p:nvPr/>
        </p:nvSpPr>
        <p:spPr>
          <a:xfrm>
            <a:off x="3824629" y="164264"/>
            <a:ext cx="4047819" cy="433345"/>
          </a:xfrm>
          <a:prstGeom prst="rect">
            <a:avLst/>
          </a:prstGeom>
        </p:spPr>
        <p:txBody>
          <a:bodyPr wrap="none" lIns="109115" tIns="54557" rIns="109115" bIns="54557">
            <a:spAutoFit/>
          </a:bodyPr>
          <a:lstStyle/>
          <a:p>
            <a:pPr algn="ctr"/>
            <a:r>
              <a:rPr lang="tr-TR" b="1" dirty="0" smtClean="0">
                <a:solidFill>
                  <a:srgbClr val="FFC000"/>
                </a:solidFill>
                <a:effectLst>
                  <a:outerShdw blurRad="38100" dist="38100" dir="2700000" algn="tl">
                    <a:srgbClr val="000000">
                      <a:alpha val="43137"/>
                    </a:srgbClr>
                  </a:outerShdw>
                </a:effectLst>
              </a:rPr>
              <a:t>ENERJİ VE SU TÜKETİMİ </a:t>
            </a:r>
            <a:r>
              <a:rPr lang="tr-TR" b="1" dirty="0">
                <a:solidFill>
                  <a:srgbClr val="FFC000"/>
                </a:solidFill>
                <a:effectLst>
                  <a:outerShdw blurRad="38100" dist="38100" dir="2700000" algn="tl">
                    <a:srgbClr val="000000">
                      <a:alpha val="43137"/>
                    </a:srgbClr>
                  </a:outerShdw>
                </a:effectLst>
              </a:rPr>
              <a:t>YÖNETİMİ</a:t>
            </a:r>
          </a:p>
        </p:txBody>
      </p:sp>
      <p:sp>
        <p:nvSpPr>
          <p:cNvPr id="3" name="AutoShape 2" descr="Su yönetimi ve enerji verimliliği – Su Politikaları Derneği"/>
          <p:cNvSpPr>
            <a:spLocks noChangeAspect="1" noChangeArrowheads="1"/>
          </p:cNvSpPr>
          <p:nvPr/>
        </p:nvSpPr>
        <p:spPr bwMode="auto">
          <a:xfrm>
            <a:off x="155577"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sp>
        <p:nvSpPr>
          <p:cNvPr id="5" name="AutoShape 4" descr="Su yönetimi ve enerji verimliliği – Su Politikaları Derneğ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sp>
        <p:nvSpPr>
          <p:cNvPr id="6" name="AutoShape 6" descr="Su yönetimi ve enerji verimliliği – Su Politikaları Derneği"/>
          <p:cNvSpPr>
            <a:spLocks noChangeAspect="1" noChangeArrowheads="1"/>
          </p:cNvSpPr>
          <p:nvPr/>
        </p:nvSpPr>
        <p:spPr bwMode="auto">
          <a:xfrm>
            <a:off x="460377"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pic>
        <p:nvPicPr>
          <p:cNvPr id="3080" name="Picture 8" descr="Su yönetimi ve enerji verimliliği – Su Politikaları Derne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156" y="4329261"/>
            <a:ext cx="4592386"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223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67821" y="1160910"/>
            <a:ext cx="5328591" cy="4218997"/>
          </a:xfrm>
          <a:prstGeom prst="rect">
            <a:avLst/>
          </a:prstGeom>
          <a:noFill/>
        </p:spPr>
        <p:txBody>
          <a:bodyPr wrap="square" lIns="109115" tIns="54557" rIns="109115" bIns="54557" rtlCol="0">
            <a:spAutoFit/>
          </a:bodyPr>
          <a:lstStyle/>
          <a:p>
            <a:r>
              <a:rPr lang="tr-TR" sz="1700" b="1" dirty="0">
                <a:solidFill>
                  <a:srgbClr val="FFC000"/>
                </a:solidFill>
                <a:effectLst>
                  <a:outerShdw blurRad="38100" dist="38100" dir="2700000" algn="tl">
                    <a:srgbClr val="000000">
                      <a:alpha val="43137"/>
                    </a:srgbClr>
                  </a:outerShdw>
                </a:effectLst>
              </a:rPr>
              <a:t>ENERJİ YÖNETİMİ</a:t>
            </a:r>
          </a:p>
          <a:p>
            <a:endParaRPr lang="tr-TR" sz="1700" dirty="0">
              <a:solidFill>
                <a:schemeClr val="accent5">
                  <a:lumMod val="75000"/>
                </a:schemeClr>
              </a:solidFill>
            </a:endParaRPr>
          </a:p>
          <a:p>
            <a:r>
              <a:rPr lang="en-US" sz="1800" b="1" dirty="0">
                <a:cs typeface="Arial" pitchFamily="34" charset="0"/>
              </a:rPr>
              <a:t>» </a:t>
            </a:r>
            <a:r>
              <a:rPr lang="tr-TR" sz="1800" b="1" dirty="0">
                <a:cs typeface="Arial" pitchFamily="34" charset="0"/>
              </a:rPr>
              <a:t> </a:t>
            </a:r>
            <a:r>
              <a:rPr lang="tr-TR" sz="1800" dirty="0"/>
              <a:t>Tesisimizde tasarruflu aydınlatmalar kullanılarak elektrik tüketimini azaltmayı hedefliyoruz.</a:t>
            </a:r>
          </a:p>
          <a:p>
            <a:r>
              <a:rPr lang="en-US" sz="1800" b="1" dirty="0">
                <a:cs typeface="Arial" pitchFamily="34" charset="0"/>
              </a:rPr>
              <a:t>» </a:t>
            </a:r>
            <a:r>
              <a:rPr lang="tr-TR" sz="1800" b="1" dirty="0">
                <a:cs typeface="Arial" pitchFamily="34" charset="0"/>
              </a:rPr>
              <a:t> </a:t>
            </a:r>
            <a:r>
              <a:rPr lang="tr-TR" sz="1800" dirty="0"/>
              <a:t>Ortak alanlarda fotoseller kullanarak elektrik tüketimini önlemeyi amaçlıyoruz.</a:t>
            </a:r>
          </a:p>
          <a:p>
            <a:r>
              <a:rPr lang="en-US" sz="1800" b="1" dirty="0">
                <a:cs typeface="Arial" pitchFamily="34" charset="0"/>
              </a:rPr>
              <a:t>» </a:t>
            </a:r>
            <a:r>
              <a:rPr lang="tr-TR" sz="1800" b="1" dirty="0">
                <a:cs typeface="Arial" pitchFamily="34" charset="0"/>
              </a:rPr>
              <a:t> </a:t>
            </a:r>
            <a:r>
              <a:rPr lang="tr-TR" sz="1800" dirty="0"/>
              <a:t>Tüm cihazların koruyucu ve önleyici bakımlarını zamanında yaptırmaktayız.</a:t>
            </a:r>
          </a:p>
          <a:p>
            <a:r>
              <a:rPr lang="en-US" sz="1800" b="1" dirty="0">
                <a:cs typeface="Arial" pitchFamily="34" charset="0"/>
              </a:rPr>
              <a:t>» </a:t>
            </a:r>
            <a:r>
              <a:rPr lang="tr-TR" sz="1800" b="1" dirty="0">
                <a:cs typeface="Arial" pitchFamily="34" charset="0"/>
              </a:rPr>
              <a:t> </a:t>
            </a:r>
            <a:r>
              <a:rPr lang="tr-TR" sz="1800" dirty="0"/>
              <a:t>Odalarda kullanılan televizyonlar ve minibarlar düşük enerji tüketimlidir.</a:t>
            </a:r>
          </a:p>
          <a:p>
            <a:r>
              <a:rPr lang="en-US" sz="1800" b="1" dirty="0">
                <a:cs typeface="Arial" pitchFamily="34" charset="0"/>
              </a:rPr>
              <a:t>» </a:t>
            </a:r>
            <a:r>
              <a:rPr lang="tr-TR" sz="1800" b="1" dirty="0">
                <a:cs typeface="Arial" pitchFamily="34" charset="0"/>
              </a:rPr>
              <a:t> </a:t>
            </a:r>
            <a:r>
              <a:rPr lang="tr-TR" sz="1800" dirty="0"/>
              <a:t>Çevre ve enerji tasarrufu konularında düzenli eğitimler verilmektedir.</a:t>
            </a:r>
          </a:p>
          <a:p>
            <a:r>
              <a:rPr lang="en-US" sz="1800" b="1" dirty="0">
                <a:cs typeface="Arial" pitchFamily="34" charset="0"/>
              </a:rPr>
              <a:t>»</a:t>
            </a:r>
            <a:r>
              <a:rPr lang="tr-TR" sz="1800" b="1" dirty="0">
                <a:cs typeface="Arial" pitchFamily="34" charset="0"/>
              </a:rPr>
              <a:t> </a:t>
            </a:r>
            <a:r>
              <a:rPr lang="tr-TR" sz="1800" dirty="0">
                <a:cs typeface="Arial" pitchFamily="34" charset="0"/>
              </a:rPr>
              <a:t>Odalarda ve genel alanlarda enerji tasarrufu ile ilgili bilgilendirme yazıları bulundurmaktayız.</a:t>
            </a:r>
            <a:endParaRPr lang="tr-TR" sz="1800" dirty="0"/>
          </a:p>
          <a:p>
            <a:pPr marL="340985" indent="-340985">
              <a:buFontTx/>
              <a:buChar char="-"/>
            </a:pPr>
            <a:endParaRPr lang="tr-TR" sz="1700" dirty="0"/>
          </a:p>
        </p:txBody>
      </p:sp>
      <p:sp>
        <p:nvSpPr>
          <p:cNvPr id="2" name="AutoShape 2" descr="blob:https://web.whatsapp.com/d8ae6b25-9fc4-4e5a-97c3-16237b76a4b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449" y="1393809"/>
            <a:ext cx="5004264" cy="3753198"/>
          </a:xfrm>
          <a:prstGeom prst="rect">
            <a:avLst/>
          </a:prstGeom>
        </p:spPr>
      </p:pic>
    </p:spTree>
    <p:extLst>
      <p:ext uri="{BB962C8B-B14F-4D97-AF65-F5344CB8AC3E}">
        <p14:creationId xmlns:p14="http://schemas.microsoft.com/office/powerpoint/2010/main" val="2588573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Grafik 5"/>
          <p:cNvGraphicFramePr>
            <a:graphicFrameLocks/>
          </p:cNvGraphicFramePr>
          <p:nvPr>
            <p:extLst>
              <p:ext uri="{D42A27DB-BD31-4B8C-83A1-F6EECF244321}">
                <p14:modId xmlns:p14="http://schemas.microsoft.com/office/powerpoint/2010/main" val="260755172"/>
              </p:ext>
            </p:extLst>
          </p:nvPr>
        </p:nvGraphicFramePr>
        <p:xfrm>
          <a:off x="1043881" y="1980578"/>
          <a:ext cx="4689745" cy="27262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k 6"/>
          <p:cNvGraphicFramePr>
            <a:graphicFrameLocks/>
          </p:cNvGraphicFramePr>
          <p:nvPr>
            <p:extLst>
              <p:ext uri="{D42A27DB-BD31-4B8C-83A1-F6EECF244321}">
                <p14:modId xmlns:p14="http://schemas.microsoft.com/office/powerpoint/2010/main" val="2245704931"/>
              </p:ext>
            </p:extLst>
          </p:nvPr>
        </p:nvGraphicFramePr>
        <p:xfrm>
          <a:off x="6165674" y="2025005"/>
          <a:ext cx="4532788" cy="2726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466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s://www.ekolojist.com/images/imgs2/su-tasarrufu-nasil-yapilir-2.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588497" y="1304925"/>
            <a:ext cx="4430270" cy="280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Dikdörtgen 3"/>
          <p:cNvSpPr/>
          <p:nvPr/>
        </p:nvSpPr>
        <p:spPr>
          <a:xfrm>
            <a:off x="648908" y="350139"/>
            <a:ext cx="5311177" cy="5296215"/>
          </a:xfrm>
          <a:prstGeom prst="rect">
            <a:avLst/>
          </a:prstGeom>
        </p:spPr>
        <p:txBody>
          <a:bodyPr wrap="square" lIns="109115" tIns="54557" rIns="109115" bIns="54557">
            <a:spAutoFit/>
          </a:bodyPr>
          <a:lstStyle/>
          <a:p>
            <a:pPr algn="ctr"/>
            <a:r>
              <a:rPr lang="en-US" sz="1600" b="1" dirty="0">
                <a:solidFill>
                  <a:srgbClr val="FFC000"/>
                </a:solidFill>
                <a:effectLst>
                  <a:outerShdw blurRad="38100" dist="38100" dir="2700000" algn="tl">
                    <a:srgbClr val="000000">
                      <a:alpha val="43137"/>
                    </a:srgbClr>
                  </a:outerShdw>
                </a:effectLst>
              </a:rPr>
              <a:t>SU TASARRUFU POLİTİKASI</a:t>
            </a:r>
            <a:endParaRPr lang="tr-TR" sz="1600" b="1" dirty="0">
              <a:solidFill>
                <a:srgbClr val="FFC000"/>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lvl="0" algn="just"/>
            <a:r>
              <a:rPr lang="en-US" sz="1600" b="1" dirty="0">
                <a:cs typeface="Arial" pitchFamily="34" charset="0"/>
              </a:rPr>
              <a:t>» </a:t>
            </a:r>
            <a:r>
              <a:rPr lang="tr-TR" sz="1600" b="1" dirty="0">
                <a:cs typeface="Arial" pitchFamily="34" charset="0"/>
              </a:rPr>
              <a:t> </a:t>
            </a:r>
            <a:r>
              <a:rPr lang="en-US" sz="1600" dirty="0"/>
              <a:t>Hem doğaya karşı sorumluluklarımız hem de yasal yükümlülüklerimizi yerine getirmek üzere ulusal ve uluslararası standartları, yasa ve düzenlemeleri takip eder, su kullanımını azaltma ve su tüketim performansımızın sürekli iyileştirilmesini sağlayacak çalışmaları gönüllü olarak yürütür, çalışmalarımızın sonuçlarını takip ederiz.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Hedefler koyar, çalışanlarımızın da katılımını sağlamak amacıyla eğitim programlarımızda su tasarrufuna yer veririz.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Tüm paydaşlarımızla su tasarrufu konusunda ortak amaçlar ve sonuçlar yaratmak üzere iş birliği yapmayı önemseriz. Bu konularda misafirlerimiz, çalışanlarımız, ziyaretçilerimiz ve tüm iş ortaklarımız ile birlikte farkındalık ve bilinç seviyesine ulaşılması adına etkileşimimizi sürdürmeye çalışırız.</a:t>
            </a:r>
            <a:endParaRPr lang="tr-TR" sz="1600" dirty="0"/>
          </a:p>
          <a:p>
            <a:pPr lvl="0" algn="just"/>
            <a:r>
              <a:rPr lang="en-US" sz="1600" b="1" dirty="0">
                <a:cs typeface="Arial" pitchFamily="34" charset="0"/>
              </a:rPr>
              <a:t>» </a:t>
            </a:r>
            <a:r>
              <a:rPr lang="en-US" sz="1600" dirty="0"/>
              <a:t>Su tasarrufuna uygun ürün, ekipman, teçhizat ve teknoloji alternatiflerini araştırıp bulmaya, satın almaya ve kullanmaya çalışırız.</a:t>
            </a:r>
            <a:endParaRPr lang="tr-TR" sz="1600" dirty="0"/>
          </a:p>
          <a:p>
            <a:pPr lvl="0" algn="just"/>
            <a:r>
              <a:rPr lang="en-US" sz="1600" b="1" dirty="0">
                <a:cs typeface="Arial" pitchFamily="34" charset="0"/>
              </a:rPr>
              <a:t>» </a:t>
            </a:r>
            <a:r>
              <a:rPr lang="tr-TR" sz="1600" b="1" dirty="0">
                <a:cs typeface="Arial" pitchFamily="34" charset="0"/>
              </a:rPr>
              <a:t> </a:t>
            </a:r>
            <a:r>
              <a:rPr lang="en-US" sz="1600" dirty="0"/>
              <a:t>Su tüketimleri düzenli olarak takip eder ve politikanın etkinliği değerlendirilmeye önem veririz.</a:t>
            </a:r>
            <a:endParaRPr lang="tr-TR" sz="1600" dirty="0"/>
          </a:p>
          <a:p>
            <a:pPr algn="just"/>
            <a:r>
              <a:rPr lang="en-US" sz="1700" dirty="0"/>
              <a:t> </a:t>
            </a:r>
            <a:endParaRPr lang="tr-TR" sz="1700" dirty="0"/>
          </a:p>
        </p:txBody>
      </p:sp>
    </p:spTree>
    <p:extLst>
      <p:ext uri="{BB962C8B-B14F-4D97-AF65-F5344CB8AC3E}">
        <p14:creationId xmlns:p14="http://schemas.microsoft.com/office/powerpoint/2010/main" val="2529090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etin kutusu 6"/>
          <p:cNvSpPr txBox="1"/>
          <p:nvPr/>
        </p:nvSpPr>
        <p:spPr>
          <a:xfrm>
            <a:off x="614137" y="1592957"/>
            <a:ext cx="6067224" cy="2633968"/>
          </a:xfrm>
          <a:prstGeom prst="rect">
            <a:avLst/>
          </a:prstGeom>
          <a:noFill/>
        </p:spPr>
        <p:txBody>
          <a:bodyPr wrap="square" lIns="109115" tIns="54557" rIns="109115" bIns="54557" rtlCol="0">
            <a:spAutoFit/>
          </a:bodyPr>
          <a:lstStyle/>
          <a:p>
            <a:pPr algn="ctr"/>
            <a:endParaRPr lang="tr-TR" sz="1600" b="1" dirty="0">
              <a:solidFill>
                <a:schemeClr val="accent5">
                  <a:lumMod val="75000"/>
                </a:schemeClr>
              </a:solidFill>
              <a:effectLst>
                <a:outerShdw blurRad="38100" dist="38100" dir="2700000" algn="tl">
                  <a:srgbClr val="000000">
                    <a:alpha val="43137"/>
                  </a:srgbClr>
                </a:outerShdw>
              </a:effectLst>
            </a:endParaRPr>
          </a:p>
          <a:p>
            <a:pPr algn="ctr"/>
            <a:r>
              <a:rPr lang="tr-TR" sz="1600" b="1" dirty="0">
                <a:solidFill>
                  <a:srgbClr val="FFC000"/>
                </a:solidFill>
                <a:effectLst>
                  <a:outerShdw blurRad="38100" dist="38100" dir="2700000" algn="tl">
                    <a:srgbClr val="000000">
                      <a:alpha val="43137"/>
                    </a:srgbClr>
                  </a:outerShdw>
                </a:effectLst>
              </a:rPr>
              <a:t>SU TASARRUFU</a:t>
            </a: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r>
              <a:rPr lang="tr-TR" sz="2000" dirty="0"/>
              <a:t>Sağlık, hijyen ve misafir memnuniyeti konularından ödün vermeden genel su tüketimini azaltmak amacıyla su tasarrufu sağlayan donanımlar kullanıyor; misafir odalarına su tasarrufu ile ilgili bilgilendirme yazıları yerleştiriyor ve çalışanlarımızı bu konuda eğitiyoruz.</a:t>
            </a:r>
          </a:p>
        </p:txBody>
      </p:sp>
      <p:sp>
        <p:nvSpPr>
          <p:cNvPr id="2" name="AutoShape 2" descr="blob:https://web.whatsapp.com/776f4180-b580-4791-8423-fd86af81c778"/>
          <p:cNvSpPr>
            <a:spLocks noChangeAspect="1" noChangeArrowheads="1"/>
          </p:cNvSpPr>
          <p:nvPr/>
        </p:nvSpPr>
        <p:spPr bwMode="auto">
          <a:xfrm>
            <a:off x="155577"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sp>
        <p:nvSpPr>
          <p:cNvPr id="3" name="AutoShape 4" descr="blob:https://web.whatsapp.com/776f4180-b580-4791-8423-fd86af81c77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545" y="1088901"/>
            <a:ext cx="3931022" cy="5241363"/>
          </a:xfrm>
          <a:prstGeom prst="rect">
            <a:avLst/>
          </a:prstGeom>
        </p:spPr>
      </p:pic>
    </p:spTree>
    <p:extLst>
      <p:ext uri="{BB962C8B-B14F-4D97-AF65-F5344CB8AC3E}">
        <p14:creationId xmlns:p14="http://schemas.microsoft.com/office/powerpoint/2010/main" val="1970902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Grafik 4"/>
          <p:cNvGraphicFramePr>
            <a:graphicFrameLocks/>
          </p:cNvGraphicFramePr>
          <p:nvPr>
            <p:extLst>
              <p:ext uri="{D42A27DB-BD31-4B8C-83A1-F6EECF244321}">
                <p14:modId xmlns:p14="http://schemas.microsoft.com/office/powerpoint/2010/main" val="1486845964"/>
              </p:ext>
            </p:extLst>
          </p:nvPr>
        </p:nvGraphicFramePr>
        <p:xfrm>
          <a:off x="1115889" y="2076468"/>
          <a:ext cx="4754686" cy="26686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a:graphicFrameLocks/>
          </p:cNvGraphicFramePr>
          <p:nvPr>
            <p:extLst>
              <p:ext uri="{D42A27DB-BD31-4B8C-83A1-F6EECF244321}">
                <p14:modId xmlns:p14="http://schemas.microsoft.com/office/powerpoint/2010/main" val="1920014782"/>
              </p:ext>
            </p:extLst>
          </p:nvPr>
        </p:nvGraphicFramePr>
        <p:xfrm>
          <a:off x="6228457" y="2076468"/>
          <a:ext cx="4882660" cy="2507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427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355966" y="729095"/>
            <a:ext cx="8981798" cy="633400"/>
          </a:xfrm>
          <a:prstGeom prst="rect">
            <a:avLst/>
          </a:prstGeom>
        </p:spPr>
        <p:txBody>
          <a:bodyPr wrap="square" lIns="109115" tIns="54557" rIns="109115" bIns="54557">
            <a:spAutoFit/>
          </a:bodyPr>
          <a:lstStyle/>
          <a:p>
            <a:pPr marL="0" marR="0" lvl="0" indent="0" algn="ctr" defTabSz="1091149" rtl="0" eaLnBrk="1" fontAlgn="auto" latinLnBrk="0" hangingPunct="1">
              <a:lnSpc>
                <a:spcPct val="100000"/>
              </a:lnSpc>
              <a:spcBef>
                <a:spcPts val="0"/>
              </a:spcBef>
              <a:spcAft>
                <a:spcPts val="0"/>
              </a:spcAft>
              <a:buClrTx/>
              <a:buSzTx/>
              <a:buFontTx/>
              <a:buNone/>
              <a:tabLst/>
              <a:defRPr/>
            </a:pPr>
            <a:r>
              <a:rPr kumimoji="0" lang="tr-TR" sz="1700" b="0" i="0" u="none" strike="noStrike" kern="1200" cap="none" spc="0" normalizeH="0" baseline="0" noProof="0" dirty="0">
                <a:ln>
                  <a:noFill/>
                </a:ln>
                <a:solidFill>
                  <a:srgbClr val="E0773C">
                    <a:lumMod val="50000"/>
                  </a:srgbClr>
                </a:solidFill>
                <a:effectLst/>
                <a:uLnTx/>
                <a:uFillTx/>
                <a:latin typeface="Calibri"/>
                <a:ea typeface="+mn-ea"/>
                <a:cs typeface="+mn-cs"/>
              </a:rPr>
              <a:t>.</a:t>
            </a:r>
            <a:br>
              <a:rPr kumimoji="0" lang="tr-TR" sz="1700" b="0" i="0" u="none" strike="noStrike" kern="1200" cap="none" spc="0" normalizeH="0" baseline="0" noProof="0" dirty="0">
                <a:ln>
                  <a:noFill/>
                </a:ln>
                <a:solidFill>
                  <a:srgbClr val="E0773C">
                    <a:lumMod val="50000"/>
                  </a:srgbClr>
                </a:solidFill>
                <a:effectLst/>
                <a:uLnTx/>
                <a:uFillTx/>
                <a:latin typeface="Calibri"/>
                <a:ea typeface="+mn-ea"/>
                <a:cs typeface="+mn-cs"/>
              </a:rPr>
            </a:br>
            <a:endParaRPr kumimoji="0" lang="tr-TR" sz="1700" b="0" i="0" u="none" strike="noStrike" kern="1200" cap="none" spc="0" normalizeH="0" baseline="0" noProof="0" dirty="0">
              <a:ln>
                <a:noFill/>
              </a:ln>
              <a:solidFill>
                <a:srgbClr val="E0773C">
                  <a:lumMod val="50000"/>
                </a:srgbClr>
              </a:solidFill>
              <a:effectLst/>
              <a:uLnTx/>
              <a:uFillTx/>
              <a:latin typeface="Calibri"/>
              <a:ea typeface="+mn-ea"/>
              <a:cs typeface="+mn-cs"/>
            </a:endParaRPr>
          </a:p>
        </p:txBody>
      </p:sp>
      <p:sp>
        <p:nvSpPr>
          <p:cNvPr id="3" name="Dikdörtgen 2"/>
          <p:cNvSpPr/>
          <p:nvPr/>
        </p:nvSpPr>
        <p:spPr>
          <a:xfrm>
            <a:off x="701043" y="729097"/>
            <a:ext cx="5239382" cy="6511932"/>
          </a:xfrm>
          <a:prstGeom prst="rect">
            <a:avLst/>
          </a:prstGeom>
        </p:spPr>
        <p:txBody>
          <a:bodyPr wrap="square" lIns="109115" tIns="54557" rIns="109115" bIns="54557">
            <a:spAutoFit/>
          </a:bodyPr>
          <a:lstStyle/>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1" i="0" u="none" strike="noStrike" kern="1200" cap="none" spc="0" normalizeH="0" baseline="0" noProof="0" dirty="0">
                <a:ln>
                  <a:noFill/>
                </a:ln>
                <a:solidFill>
                  <a:prstClr val="black"/>
                </a:solidFill>
                <a:effectLst/>
                <a:uLnTx/>
                <a:uFillTx/>
                <a:latin typeface="Calibri"/>
                <a:ea typeface="+mn-ea"/>
                <a:cs typeface="+mn-cs"/>
              </a:rPr>
              <a:t> Vadisi Tabiat Parkı</a:t>
            </a:r>
            <a:endParaRPr kumimoji="0" lang="tr-TR"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Afyon il merkezine yaklaşık olarak 39 km uzaklıkta yer almaktadır.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Vadisi’ne toplu taşıma ile ulaşım bulunmamaktadır.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Vadisi’ne ulaşım; ancak özel araçlar ya da taksiler aracılığı ile mümkün olmaktadır. Vadiyi gezmek için ATV kiralanabilmektedir.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Vadisi’nde, Roma ve Bizans Döneminden izlerin yanı sıra;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Friglerin</a:t>
            </a:r>
            <a:r>
              <a:rPr kumimoji="0" lang="tr-TR" sz="2100" b="0" i="0" u="none" strike="noStrike" kern="1200" cap="none" spc="0" normalizeH="0" baseline="0" noProof="0" dirty="0">
                <a:ln>
                  <a:noFill/>
                </a:ln>
                <a:solidFill>
                  <a:prstClr val="black"/>
                </a:solidFill>
                <a:effectLst/>
                <a:uLnTx/>
                <a:uFillTx/>
                <a:latin typeface="Calibri"/>
                <a:ea typeface="+mn-ea"/>
                <a:cs typeface="+mn-cs"/>
              </a:rPr>
              <a:t> kaya yerleşim yerleri de bulunmaktadır. Vadi içerisindeki oluşumlar, Nevşehir ilinde bulunan Kapadokya bölgesindeki Peri Bacalarına benzerliği ile de bilinmektedir. </a:t>
            </a: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Tabiat Parkı’nda; tekne gezisi, kano ve dağ bisikleti turu yapabileceğiniz alanlar bulunmaktadır.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haftanın 7 günü ziyarete açıktır. Vadinin gündüz gezilmesi tavsiye edilmektedir.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err="1">
                <a:ln>
                  <a:noFill/>
                </a:ln>
                <a:solidFill>
                  <a:prstClr val="black"/>
                </a:solidFill>
                <a:effectLst/>
                <a:uLnTx/>
                <a:uFillTx/>
                <a:latin typeface="Calibri"/>
                <a:ea typeface="+mn-ea"/>
                <a:cs typeface="+mn-cs"/>
              </a:rPr>
              <a:t>Frig</a:t>
            </a:r>
            <a:r>
              <a:rPr kumimoji="0" lang="tr-TR" sz="2100" b="0" i="0" u="none" strike="noStrike" kern="1200" cap="none" spc="0" normalizeH="0" baseline="0" noProof="0" dirty="0">
                <a:ln>
                  <a:noFill/>
                </a:ln>
                <a:solidFill>
                  <a:prstClr val="black"/>
                </a:solidFill>
                <a:effectLst/>
                <a:uLnTx/>
                <a:uFillTx/>
                <a:latin typeface="Calibri"/>
                <a:ea typeface="+mn-ea"/>
                <a:cs typeface="+mn-cs"/>
              </a:rPr>
              <a:t> Vadisi Tabiat Parkı, giriş ücreti bulundurmamaktadır.</a:t>
            </a:r>
          </a:p>
          <a:p>
            <a:pPr marL="0" marR="0" lvl="0" indent="0" algn="l" defTabSz="1091149" rtl="0" eaLnBrk="1" fontAlgn="auto" latinLnBrk="0" hangingPunct="1">
              <a:lnSpc>
                <a:spcPct val="100000"/>
              </a:lnSpc>
              <a:spcBef>
                <a:spcPts val="0"/>
              </a:spcBef>
              <a:spcAft>
                <a:spcPts val="0"/>
              </a:spcAft>
              <a:buClrTx/>
              <a:buSzTx/>
              <a:buFontTx/>
              <a:buNone/>
              <a:tabLst/>
              <a:defRPr/>
            </a:pPr>
            <a:endParaRPr kumimoji="0" lang="tr-TR" sz="1700" b="0" i="0" u="none" strike="noStrike" kern="1200" cap="none" spc="0" normalizeH="0" baseline="0" noProof="0" dirty="0">
              <a:ln>
                <a:noFill/>
              </a:ln>
              <a:solidFill>
                <a:srgbClr val="0070C0"/>
              </a:solidFill>
              <a:effectLst/>
              <a:uLnTx/>
              <a:uFillTx/>
              <a:latin typeface="Calibri"/>
              <a:ea typeface="+mn-ea"/>
              <a:cs typeface="+mn-cs"/>
            </a:endParaRPr>
          </a:p>
        </p:txBody>
      </p:sp>
      <p:sp>
        <p:nvSpPr>
          <p:cNvPr id="4" name="Dikdörtgen 3"/>
          <p:cNvSpPr/>
          <p:nvPr/>
        </p:nvSpPr>
        <p:spPr>
          <a:xfrm>
            <a:off x="3399875" y="313597"/>
            <a:ext cx="5481533" cy="415482"/>
          </a:xfrm>
          <a:prstGeom prst="rect">
            <a:avLst/>
          </a:prstGeom>
        </p:spPr>
        <p:txBody>
          <a:bodyPr wrap="none" lIns="91424" tIns="45712" rIns="91424" bIns="45712">
            <a:spAutoFit/>
          </a:bodyPr>
          <a:lstStyle/>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srgbClr val="FFC000"/>
                </a:solidFill>
                <a:effectLst/>
                <a:uLnTx/>
                <a:uFillTx/>
                <a:latin typeface="Calibri"/>
                <a:ea typeface="+mn-ea"/>
                <a:cs typeface="+mn-cs"/>
              </a:rPr>
              <a:t>DOĞAL KÜLTÜREL VE TARİHİ ZENGİNLİKLERİMİZ</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41" y="2241029"/>
            <a:ext cx="5323733" cy="2808312"/>
          </a:xfrm>
          <a:prstGeom prst="rect">
            <a:avLst/>
          </a:prstGeom>
        </p:spPr>
      </p:pic>
    </p:spTree>
    <p:extLst>
      <p:ext uri="{BB962C8B-B14F-4D97-AF65-F5344CB8AC3E}">
        <p14:creationId xmlns:p14="http://schemas.microsoft.com/office/powerpoint/2010/main" val="307323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701043" y="936604"/>
            <a:ext cx="5613624" cy="4865327"/>
          </a:xfrm>
          <a:prstGeom prst="rect">
            <a:avLst/>
          </a:prstGeom>
        </p:spPr>
        <p:txBody>
          <a:bodyPr wrap="square" lIns="109115" tIns="54557" rIns="109115" bIns="54557">
            <a:spAutoFit/>
          </a:bodyPr>
          <a:lstStyle/>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black"/>
                </a:solidFill>
                <a:effectLst/>
                <a:uLnTx/>
                <a:uFillTx/>
                <a:latin typeface="Calibri"/>
                <a:ea typeface="+mn-ea"/>
                <a:cs typeface="+mn-cs"/>
              </a:rPr>
              <a:t>Eber Gölü</a:t>
            </a:r>
            <a:endParaRPr kumimoji="0" lang="tr-TR"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Eber Gölü, Afyon ilinin Bolvadin ilçe sınırları içinde yer almaktadır. Göl, Bolvadin ilçe merkezine yaklaşık 13 km, Afyon il merkezine ise 66 km uzaklıktadır. Eber Gölü’ne toplu taşıma ile ulaşım sağlanamamaktadır. Eber Gölü’ne ulaşım; özel araçlar ya da özel firmaların düzenlediği turlar aracılığı ile sağlanabilmektedir.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Eber Gölü, çöküntü sonucu ortaya çıkmıştır. Göl ülkemizde çok fazla ilgi görmektedir. Gölün üzerinde, yerli halkın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Kopak</a:t>
            </a:r>
            <a:r>
              <a:rPr kumimoji="0" lang="tr-TR" sz="1800" b="0" i="0" u="none" strike="noStrike" kern="1200" cap="none" spc="0" normalizeH="0" baseline="0" noProof="0" dirty="0">
                <a:ln>
                  <a:noFill/>
                </a:ln>
                <a:solidFill>
                  <a:prstClr val="black"/>
                </a:solidFill>
                <a:effectLst/>
                <a:uLnTx/>
                <a:uFillTx/>
                <a:latin typeface="Calibri"/>
                <a:ea typeface="+mn-ea"/>
                <a:cs typeface="+mn-cs"/>
              </a:rPr>
              <a:t>‘’ adını verdiği pek çok adacık bulunmaktadır. Eber Gölü, Türkiye’nin 12. büyük gölü olma özelliğini taşımaktadır. Göl etrafında piknik ve çadır kampçılığı yapmak mümkün olmaktadır. Aynı zamanda ziyaretçiler; sazlıklar arasında tekne turu yapma imkanı da bulabilir.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Eber Gölü’nü yılın her günü ve günün her saati ziyaret edilebilmektedir.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Eber Gölü’nü gezmek için giriş ücreti bulunmamaktadır.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613" y="2109127"/>
            <a:ext cx="5351504" cy="2520280"/>
          </a:xfrm>
          <a:prstGeom prst="rect">
            <a:avLst/>
          </a:prstGeom>
        </p:spPr>
      </p:pic>
    </p:spTree>
    <p:extLst>
      <p:ext uri="{BB962C8B-B14F-4D97-AF65-F5344CB8AC3E}">
        <p14:creationId xmlns:p14="http://schemas.microsoft.com/office/powerpoint/2010/main" val="530712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tin kutusu 4"/>
          <p:cNvSpPr txBox="1"/>
          <p:nvPr/>
        </p:nvSpPr>
        <p:spPr>
          <a:xfrm>
            <a:off x="808536" y="1016893"/>
            <a:ext cx="4771580" cy="5696324"/>
          </a:xfrm>
          <a:prstGeom prst="rect">
            <a:avLst/>
          </a:prstGeom>
          <a:noFill/>
        </p:spPr>
        <p:txBody>
          <a:bodyPr wrap="square" lIns="109115" tIns="54557" rIns="109115" bIns="54557" rtlCol="0">
            <a:spAutoFit/>
          </a:bodyPr>
          <a:lstStyle/>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black"/>
                </a:solidFill>
                <a:effectLst/>
                <a:uLnTx/>
                <a:uFillTx/>
                <a:latin typeface="Calibri"/>
                <a:ea typeface="+mn-ea"/>
                <a:cs typeface="+mn-cs"/>
              </a:rPr>
              <a:t>Afyon Kaplıcaları</a:t>
            </a:r>
            <a:endParaRPr kumimoji="0" lang="tr-TR"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Afyon’da görülmesi gereken pek çok kaplıca bulunmaktadır. Afyon Kaplıcalarına toplu taşıma araçları, taksiler ya da özel araçlarla ulaşım sağlanabilmektedir.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Afyon Kaplıcaları, her yıl ziyaretçi akınına uğramaktadır. Kaplıcaların sahip olduğu şifalı suların pek çok rahatsızlığa iyi geldiği bilinmektedir. Bu rahatsızlıklar arasında; kas ağrıları, kireçlenme, böbrek ve safra kesesi taşı,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fibromiyalji</a:t>
            </a:r>
            <a:r>
              <a:rPr kumimoji="0" lang="tr-TR" sz="1800" b="0" i="0" u="none" strike="noStrike" kern="1200" cap="none" spc="0" normalizeH="0" baseline="0" noProof="0" dirty="0">
                <a:ln>
                  <a:noFill/>
                </a:ln>
                <a:solidFill>
                  <a:prstClr val="black"/>
                </a:solidFill>
                <a:effectLst/>
                <a:uLnTx/>
                <a:uFillTx/>
                <a:latin typeface="Calibri"/>
                <a:ea typeface="+mn-ea"/>
                <a:cs typeface="+mn-cs"/>
              </a:rPr>
              <a:t>, boyun ve bel fıtığı, cilt hastalıkları ve kemik erimesi gibi birçok rahatsızlık yer almaktadır. Kaplıcaların faydalı olan bir diğer özelliği ise çamur banyolarıdır. Şifalı suları gibi çamur banyoları da birçok rahatsızlığa iyi gelmektedir.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Afyon Kaplıcaları arasında; Sandıklı Hüdai Kaplıcası,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Gazlıgöl</a:t>
            </a:r>
            <a:r>
              <a:rPr kumimoji="0" lang="tr-TR" sz="1800" b="0" i="0" u="none" strike="noStrike" kern="1200" cap="none" spc="0" normalizeH="0" baseline="0" noProof="0" dirty="0">
                <a:ln>
                  <a:noFill/>
                </a:ln>
                <a:solidFill>
                  <a:prstClr val="black"/>
                </a:solidFill>
                <a:effectLst/>
                <a:uLnTx/>
                <a:uFillTx/>
                <a:latin typeface="Calibri"/>
                <a:ea typeface="+mn-ea"/>
                <a:cs typeface="+mn-cs"/>
              </a:rPr>
              <a:t> Termal Kaplıcası, Heybeli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Kızılkirse</a:t>
            </a:r>
            <a:r>
              <a:rPr kumimoji="0" lang="tr-TR" sz="1800" b="0" i="0" u="none" strike="noStrike" kern="1200" cap="none" spc="0" normalizeH="0" baseline="0" noProof="0" dirty="0">
                <a:ln>
                  <a:noFill/>
                </a:ln>
                <a:solidFill>
                  <a:prstClr val="black"/>
                </a:solidFill>
                <a:effectLst/>
                <a:uLnTx/>
                <a:uFillTx/>
                <a:latin typeface="Calibri"/>
                <a:ea typeface="+mn-ea"/>
                <a:cs typeface="+mn-cs"/>
              </a:rPr>
              <a:t>) Kaplıcası, Ömer Kaplıcası ve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Gecek</a:t>
            </a:r>
            <a:r>
              <a:rPr kumimoji="0" lang="tr-TR" sz="1800" b="0" i="0" u="none" strike="noStrike" kern="1200" cap="none" spc="0" normalizeH="0" baseline="0" noProof="0" dirty="0">
                <a:ln>
                  <a:noFill/>
                </a:ln>
                <a:solidFill>
                  <a:prstClr val="black"/>
                </a:solidFill>
                <a:effectLst/>
                <a:uLnTx/>
                <a:uFillTx/>
                <a:latin typeface="Calibri"/>
                <a:ea typeface="+mn-ea"/>
                <a:cs typeface="+mn-cs"/>
              </a:rPr>
              <a:t> Kaplıcası bulunmaktadır.</a:t>
            </a:r>
          </a:p>
        </p:txBody>
      </p:sp>
      <p:sp>
        <p:nvSpPr>
          <p:cNvPr id="6" name="AutoShape 2" descr="https://www.bayburtmanset.com/wp-content/uploads/2018/02/yalova-efsaneleri.webp"/>
          <p:cNvSpPr>
            <a:spLocks noChangeAspect="1" noChangeArrowheads="1"/>
          </p:cNvSpPr>
          <p:nvPr/>
        </p:nvSpPr>
        <p:spPr bwMode="auto">
          <a:xfrm>
            <a:off x="202140" y="-152051"/>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pPr marL="0" marR="0" lvl="0" indent="0" algn="l" defTabSz="1091149" rtl="0" eaLnBrk="1" fontAlgn="auto" latinLnBrk="0" hangingPunct="1">
              <a:lnSpc>
                <a:spcPct val="100000"/>
              </a:lnSpc>
              <a:spcBef>
                <a:spcPts val="0"/>
              </a:spcBef>
              <a:spcAft>
                <a:spcPts val="0"/>
              </a:spcAft>
              <a:buClrTx/>
              <a:buSzTx/>
              <a:buFontTx/>
              <a:buNone/>
              <a:tabLst/>
              <a:defRPr/>
            </a:pPr>
            <a:endParaRPr kumimoji="0" lang="tr-TR" sz="21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4" descr="https://www.bayburtmanset.com/wp-content/uploads/2018/02/yalova-efsaneleri.webp"/>
          <p:cNvSpPr>
            <a:spLocks noChangeAspect="1" noChangeArrowheads="1"/>
          </p:cNvSpPr>
          <p:nvPr/>
        </p:nvSpPr>
        <p:spPr bwMode="auto">
          <a:xfrm>
            <a:off x="400154" y="8357"/>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pPr marL="0" marR="0" lvl="0" indent="0" algn="l" defTabSz="1091149" rtl="0" eaLnBrk="1" fontAlgn="auto" latinLnBrk="0" hangingPunct="1">
              <a:lnSpc>
                <a:spcPct val="100000"/>
              </a:lnSpc>
              <a:spcBef>
                <a:spcPts val="0"/>
              </a:spcBef>
              <a:spcAft>
                <a:spcPts val="0"/>
              </a:spcAft>
              <a:buClrTx/>
              <a:buSzTx/>
              <a:buFontTx/>
              <a:buNone/>
              <a:tabLst/>
              <a:defRPr/>
            </a:pPr>
            <a:endParaRPr kumimoji="0" lang="tr-TR" sz="2100" b="0" i="0" u="none" strike="noStrike" kern="1200" cap="none" spc="0" normalizeH="0" baseline="0" noProof="0">
              <a:ln>
                <a:noFill/>
              </a:ln>
              <a:solidFill>
                <a:prstClr val="black"/>
              </a:solidFill>
              <a:effectLst/>
              <a:uLnTx/>
              <a:uFillTx/>
              <a:latin typeface="Calibri"/>
              <a:ea typeface="+mn-ea"/>
              <a:cs typeface="+mn-cs"/>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417" y="1952997"/>
            <a:ext cx="5520613" cy="3312368"/>
          </a:xfrm>
          <a:prstGeom prst="rect">
            <a:avLst/>
          </a:prstGeom>
        </p:spPr>
      </p:pic>
    </p:spTree>
    <p:extLst>
      <p:ext uri="{BB962C8B-B14F-4D97-AF65-F5344CB8AC3E}">
        <p14:creationId xmlns:p14="http://schemas.microsoft.com/office/powerpoint/2010/main" val="3388881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43881" y="705924"/>
            <a:ext cx="4397339" cy="6542710"/>
          </a:xfrm>
          <a:prstGeom prst="rect">
            <a:avLst/>
          </a:prstGeom>
        </p:spPr>
        <p:txBody>
          <a:bodyPr wrap="square" lIns="109115" tIns="54557" rIns="109115" bIns="54557">
            <a:spAutoFit/>
          </a:bodyPr>
          <a:lstStyle/>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black"/>
                </a:solidFill>
                <a:effectLst/>
                <a:uLnTx/>
                <a:uFillTx/>
                <a:latin typeface="Calibri"/>
                <a:ea typeface="+mn-ea"/>
                <a:cs typeface="+mn-cs"/>
              </a:rPr>
              <a:t>Acıgöl Kuş Cenneti</a:t>
            </a:r>
            <a:endParaRPr kumimoji="0" lang="tr-TR"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Acıgöl Kuş Cenneti, Afyon il merkezine 5 km uzaklıkta yer almaktadır. Acıgöl Kuş Cenneti’ne ulaşım, özel araç, toplu taşıma araçları ve taksiler aracılığı ile mümkün olmaktadır.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Acıgöl Kuş Cenneti, içerisinde barındırdığı 176 kuş türü ile gelen ziyaretçileri kendine hayran bırakmaktadır. Acıgöl Kuş Cenneti’ni pek çok kuş gözlemcisi ve fotoğrafçısı ziyaret etmektedir. Acıgöl Kuş Cenneti, flamingoların ürediği beş alandan biri olarak bilinmektedir. Acıgöl Kuş Cenneti’nde kuş sesleri ile harika bir gezinti yapmanız ve eşsiz fotoğraf kareleri yakalamanız mümkün olmaktadır.</a:t>
            </a:r>
          </a:p>
          <a:p>
            <a:pPr marL="0" marR="0" lvl="0" indent="0" algn="l" defTabSz="1091149"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Acıgöl Kuş Cenneti, yılın her günü ziyaretçi kabul etmektedir.</a:t>
            </a:r>
          </a:p>
          <a:p>
            <a:pPr marL="0" marR="0" lvl="0" indent="0" algn="l" defTabSz="1091149" rtl="0" eaLnBrk="1" fontAlgn="auto" latinLnBrk="0" hangingPunct="1">
              <a:lnSpc>
                <a:spcPct val="100000"/>
              </a:lnSpc>
              <a:spcBef>
                <a:spcPts val="0"/>
              </a:spcBef>
              <a:spcAft>
                <a:spcPts val="0"/>
              </a:spcAft>
              <a:buClrTx/>
              <a:buSzTx/>
              <a:buFontTx/>
              <a:buNone/>
              <a:tabLst/>
              <a:defRPr/>
            </a:pPr>
            <a:endParaRPr kumimoji="0" lang="tr-TR" sz="17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417" y="1592957"/>
            <a:ext cx="5374587" cy="3888432"/>
          </a:xfrm>
          <a:prstGeom prst="rect">
            <a:avLst/>
          </a:prstGeom>
        </p:spPr>
      </p:pic>
    </p:spTree>
    <p:extLst>
      <p:ext uri="{BB962C8B-B14F-4D97-AF65-F5344CB8AC3E}">
        <p14:creationId xmlns:p14="http://schemas.microsoft.com/office/powerpoint/2010/main" val="1081354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 y="936813"/>
            <a:ext cx="915816" cy="70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irsek Bağlayıcısı 4"/>
          <p:cNvCxnSpPr/>
          <p:nvPr/>
        </p:nvCxnSpPr>
        <p:spPr>
          <a:xfrm flipV="1">
            <a:off x="139682" y="1287702"/>
            <a:ext cx="5052261" cy="350894"/>
          </a:xfrm>
          <a:prstGeom prst="bentConnector3">
            <a:avLst>
              <a:gd name="adj1" fmla="val 18366"/>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1328975" y="870899"/>
            <a:ext cx="1590527"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01 GİRİŞ </a:t>
            </a:r>
            <a:endParaRPr lang="tr-TR" b="1" dirty="0">
              <a:ln w="1905"/>
              <a:solidFill>
                <a:srgbClr val="FFC000"/>
              </a:solidFill>
              <a:effectLst>
                <a:innerShdw blurRad="69850" dist="43180" dir="5400000">
                  <a:srgbClr val="000000">
                    <a:alpha val="65000"/>
                  </a:srgbClr>
                </a:innerShdw>
              </a:effectLst>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81" y="2296650"/>
            <a:ext cx="866312" cy="78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Dirsek Bağlayıcısı 13"/>
          <p:cNvCxnSpPr/>
          <p:nvPr/>
        </p:nvCxnSpPr>
        <p:spPr>
          <a:xfrm flipV="1">
            <a:off x="139682" y="2759808"/>
            <a:ext cx="5052261" cy="394623"/>
          </a:xfrm>
          <a:prstGeom prst="bentConnector3">
            <a:avLst>
              <a:gd name="adj1" fmla="val 19485"/>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1075284" y="2305696"/>
            <a:ext cx="3114485"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02 POLİTİKAMIZ</a:t>
            </a:r>
            <a:endParaRPr lang="tr-TR" b="1" dirty="0">
              <a:ln w="1905"/>
              <a:solidFill>
                <a:srgbClr val="FFC000"/>
              </a:solidFill>
              <a:effectLst>
                <a:innerShdw blurRad="69850" dist="43180" dir="5400000">
                  <a:srgbClr val="000000">
                    <a:alpha val="65000"/>
                  </a:srgbClr>
                </a:innerShdw>
              </a:effectLst>
            </a:endParaRPr>
          </a:p>
        </p:txBody>
      </p:sp>
      <p:cxnSp>
        <p:nvCxnSpPr>
          <p:cNvPr id="22" name="Dirsek Bağlayıcısı 21"/>
          <p:cNvCxnSpPr/>
          <p:nvPr/>
        </p:nvCxnSpPr>
        <p:spPr>
          <a:xfrm flipV="1">
            <a:off x="249403" y="4074349"/>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1328975" y="3685610"/>
            <a:ext cx="3114485"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03 ATIK YÖNETİMİ</a:t>
            </a:r>
            <a:endParaRPr lang="tr-TR" b="1" dirty="0">
              <a:ln w="1905"/>
              <a:solidFill>
                <a:srgbClr val="FFC000"/>
              </a:solidFill>
              <a:effectLst>
                <a:innerShdw blurRad="69850" dist="43180" dir="5400000">
                  <a:srgbClr val="000000">
                    <a:alpha val="65000"/>
                  </a:srgbClr>
                </a:innerShdw>
              </a:effectLst>
            </a:endParaRP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95" y="3705417"/>
            <a:ext cx="804433" cy="66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Dirsek Bağlayıcısı 31"/>
          <p:cNvCxnSpPr/>
          <p:nvPr/>
        </p:nvCxnSpPr>
        <p:spPr>
          <a:xfrm flipV="1">
            <a:off x="186462" y="560783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Metin kutusu 32"/>
          <p:cNvSpPr txBox="1"/>
          <p:nvPr/>
        </p:nvSpPr>
        <p:spPr>
          <a:xfrm>
            <a:off x="1191260" y="4994543"/>
            <a:ext cx="5057017"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04 ENERJİ VE SU TÜKETİMİ YÖNETİMİ</a:t>
            </a:r>
            <a:endParaRPr lang="tr-TR" b="1" dirty="0">
              <a:ln w="1905"/>
              <a:solidFill>
                <a:srgbClr val="FFC000"/>
              </a:solidFill>
              <a:effectLst>
                <a:innerShdw blurRad="69850" dist="43180" dir="5400000">
                  <a:srgbClr val="000000">
                    <a:alpha val="65000"/>
                  </a:srgbClr>
                </a:innerShdw>
              </a:effectLst>
            </a:endParaRP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7" y="5211228"/>
            <a:ext cx="965319" cy="67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Dirsek Bağlayıcısı 35"/>
          <p:cNvCxnSpPr/>
          <p:nvPr/>
        </p:nvCxnSpPr>
        <p:spPr>
          <a:xfrm flipV="1">
            <a:off x="6152978" y="1211910"/>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Metin kutusu 36"/>
          <p:cNvSpPr txBox="1"/>
          <p:nvPr/>
        </p:nvSpPr>
        <p:spPr>
          <a:xfrm>
            <a:off x="7236742" y="503553"/>
            <a:ext cx="4050089" cy="756510"/>
          </a:xfrm>
          <a:prstGeom prst="rect">
            <a:avLst/>
          </a:prstGeom>
          <a:noFill/>
        </p:spPr>
        <p:txBody>
          <a:bodyPr wrap="square" lIns="109115" tIns="54557" rIns="109115" bIns="54557" rtlCol="0">
            <a:spAutoFit/>
          </a:bodyPr>
          <a:lstStyle/>
          <a:p>
            <a:r>
              <a:rPr lang="tr-TR" b="1" dirty="0">
                <a:ln w="1905"/>
                <a:solidFill>
                  <a:srgbClr val="FFC000"/>
                </a:solidFill>
                <a:effectLst>
                  <a:innerShdw blurRad="69850" dist="43180" dir="5400000">
                    <a:srgbClr val="000000">
                      <a:alpha val="65000"/>
                    </a:srgbClr>
                  </a:innerShdw>
                </a:effectLst>
              </a:rPr>
              <a:t>05 </a:t>
            </a:r>
            <a:r>
              <a:rPr lang="tr-TR" b="1" dirty="0" smtClean="0">
                <a:ln w="1905"/>
                <a:solidFill>
                  <a:srgbClr val="FFC000"/>
                </a:solidFill>
                <a:effectLst>
                  <a:innerShdw blurRad="69850" dist="43180" dir="5400000">
                    <a:srgbClr val="000000">
                      <a:alpha val="65000"/>
                    </a:srgbClr>
                  </a:innerShdw>
                </a:effectLst>
              </a:rPr>
              <a:t>DOĞAL, KÜLTÜREL </a:t>
            </a:r>
            <a:r>
              <a:rPr lang="tr-TR" b="1" dirty="0">
                <a:ln w="1905"/>
                <a:solidFill>
                  <a:srgbClr val="FFC000"/>
                </a:solidFill>
                <a:effectLst>
                  <a:innerShdw blurRad="69850" dist="43180" dir="5400000">
                    <a:srgbClr val="000000">
                      <a:alpha val="65000"/>
                    </a:srgbClr>
                  </a:innerShdw>
                </a:effectLst>
              </a:rPr>
              <a:t>VE TARİHİ ZENGİNLİKLERİMİZ</a:t>
            </a:r>
          </a:p>
        </p:txBody>
      </p:sp>
      <p:cxnSp>
        <p:nvCxnSpPr>
          <p:cNvPr id="40" name="Dirsek Bağlayıcısı 39"/>
          <p:cNvCxnSpPr/>
          <p:nvPr/>
        </p:nvCxnSpPr>
        <p:spPr>
          <a:xfrm flipV="1">
            <a:off x="6152321" y="268644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Metin kutusu 40"/>
          <p:cNvSpPr txBox="1"/>
          <p:nvPr/>
        </p:nvSpPr>
        <p:spPr>
          <a:xfrm>
            <a:off x="7406292" y="1982295"/>
            <a:ext cx="3114485" cy="756510"/>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06 YÖRESEL LEZZETLER/ KÜLTÜREL MİRAS</a:t>
            </a:r>
            <a:endParaRPr lang="tr-TR" b="1" dirty="0">
              <a:ln w="1905"/>
              <a:solidFill>
                <a:srgbClr val="FFC000"/>
              </a:solidFill>
              <a:effectLst>
                <a:innerShdw blurRad="69850" dist="43180" dir="5400000">
                  <a:srgbClr val="000000">
                    <a:alpha val="65000"/>
                  </a:srgbClr>
                </a:innerShdw>
              </a:effectLst>
            </a:endParaRPr>
          </a:p>
        </p:txBody>
      </p:sp>
      <p:cxnSp>
        <p:nvCxnSpPr>
          <p:cNvPr id="42" name="Dirsek Bağlayıcısı 41"/>
          <p:cNvCxnSpPr/>
          <p:nvPr/>
        </p:nvCxnSpPr>
        <p:spPr>
          <a:xfrm flipV="1">
            <a:off x="6152321" y="4088208"/>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Metin kutusu 25"/>
          <p:cNvSpPr txBox="1"/>
          <p:nvPr/>
        </p:nvSpPr>
        <p:spPr>
          <a:xfrm>
            <a:off x="7596609" y="3602893"/>
            <a:ext cx="3114485"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UYGULAMALARIMIZ</a:t>
            </a:r>
            <a:endParaRPr lang="tr-TR" b="1" dirty="0">
              <a:ln w="1905"/>
              <a:solidFill>
                <a:srgbClr val="FFC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83086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Metin kutusu 9"/>
          <p:cNvSpPr txBox="1"/>
          <p:nvPr/>
        </p:nvSpPr>
        <p:spPr>
          <a:xfrm>
            <a:off x="3456253" y="897612"/>
            <a:ext cx="3888432"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UYGULAMALARIMIZ</a:t>
            </a:r>
            <a:endParaRPr lang="tr-TR" b="1" dirty="0">
              <a:ln w="1905"/>
              <a:solidFill>
                <a:srgbClr val="FFC000"/>
              </a:solidFill>
              <a:effectLst>
                <a:innerShdw blurRad="69850" dist="43180" dir="5400000">
                  <a:srgbClr val="000000">
                    <a:alpha val="65000"/>
                  </a:srgbClr>
                </a:innerShdw>
              </a:effectLst>
            </a:endParaRPr>
          </a:p>
        </p:txBody>
      </p:sp>
      <p:sp>
        <p:nvSpPr>
          <p:cNvPr id="2" name="Dikdörtgen 1"/>
          <p:cNvSpPr/>
          <p:nvPr/>
        </p:nvSpPr>
        <p:spPr>
          <a:xfrm>
            <a:off x="1475929" y="1530899"/>
            <a:ext cx="8784976" cy="4487128"/>
          </a:xfrm>
          <a:prstGeom prst="rect">
            <a:avLst/>
          </a:prstGeom>
        </p:spPr>
        <p:txBody>
          <a:bodyPr wrap="square" lIns="91424" tIns="45712" rIns="91424" bIns="45712">
            <a:spAutoFit/>
          </a:bodyPr>
          <a:lstStyle/>
          <a:p>
            <a:pPr algn="just"/>
            <a:r>
              <a:rPr lang="en-US" sz="2000" b="1" dirty="0">
                <a:cs typeface="Arial" pitchFamily="34" charset="0"/>
              </a:rPr>
              <a:t>» </a:t>
            </a:r>
            <a:r>
              <a:rPr lang="tr-TR" sz="2000" dirty="0"/>
              <a:t>Şehir gezisi sırasında misafirlerimize bisiklet veya toplu taşıma araçlarını kullanmaları önerilmekte ve güzergâhlar konusunda bilgilendirilme yapılmaktadır.</a:t>
            </a:r>
          </a:p>
          <a:p>
            <a:pPr algn="just"/>
            <a:r>
              <a:rPr lang="en-US" sz="2000" b="1" dirty="0">
                <a:cs typeface="Arial" pitchFamily="34" charset="0"/>
              </a:rPr>
              <a:t>» </a:t>
            </a:r>
            <a:r>
              <a:rPr lang="tr-TR" sz="2000" dirty="0"/>
              <a:t>Geri dönüşüm atıkları için genel mekânlara geri dönüşüm kutuları yerleştirilmiştir.</a:t>
            </a:r>
          </a:p>
          <a:p>
            <a:pPr algn="just"/>
            <a:r>
              <a:rPr lang="en-US" sz="2000" b="1" dirty="0">
                <a:cs typeface="Arial" pitchFamily="34" charset="0"/>
              </a:rPr>
              <a:t>» </a:t>
            </a:r>
            <a:r>
              <a:rPr lang="tr-TR" sz="2000" dirty="0"/>
              <a:t>Misafir odalarında yer alan mini barlar ısınmayı engellemek amacıyla doğrudan güneş ışığı almayacak şekilde konumlandırılmıştır.</a:t>
            </a:r>
          </a:p>
          <a:p>
            <a:pPr algn="just"/>
            <a:r>
              <a:rPr lang="en-US" sz="2000" b="1" dirty="0">
                <a:cs typeface="Arial" pitchFamily="34" charset="0"/>
              </a:rPr>
              <a:t>» </a:t>
            </a:r>
            <a:r>
              <a:rPr lang="tr-TR" sz="2000" dirty="0"/>
              <a:t>Otelimizin odalarında kullanılan mini barlar ve televizyonlar düşük enerji tüketimlid</a:t>
            </a:r>
            <a:r>
              <a:rPr lang="tr-TR" sz="2000" dirty="0">
                <a:solidFill>
                  <a:schemeClr val="tx2">
                    <a:lumMod val="75000"/>
                  </a:schemeClr>
                </a:solidFill>
              </a:rPr>
              <a:t>ir.</a:t>
            </a:r>
          </a:p>
          <a:p>
            <a:pPr algn="just"/>
            <a:r>
              <a:rPr lang="en-US" sz="2000" b="1" dirty="0">
                <a:cs typeface="Arial" pitchFamily="34" charset="0"/>
              </a:rPr>
              <a:t>» </a:t>
            </a:r>
            <a:r>
              <a:rPr lang="tr-TR" sz="2000" dirty="0"/>
              <a:t>Misafirlerimizin talepleri doğrultusunda havlu ve çarşaf değişimleri gerçekleştirilmekte ve bu konuda misafirlerimize bilgi verilmektedir. </a:t>
            </a:r>
          </a:p>
          <a:p>
            <a:pPr algn="just"/>
            <a:r>
              <a:rPr lang="en-US" sz="2000" b="1" dirty="0">
                <a:cs typeface="Arial" pitchFamily="34" charset="0"/>
              </a:rPr>
              <a:t>» </a:t>
            </a:r>
            <a:r>
              <a:rPr lang="tr-TR" sz="2000" dirty="0"/>
              <a:t>Aydınlatma sistemlerimizin tasarruflu ampuller ve </a:t>
            </a:r>
            <a:r>
              <a:rPr lang="tr-TR" sz="2000" dirty="0" err="1"/>
              <a:t>led</a:t>
            </a:r>
            <a:r>
              <a:rPr lang="tr-TR" sz="2000" dirty="0"/>
              <a:t> aydınlatma tercih edilmiştir.</a:t>
            </a:r>
          </a:p>
          <a:p>
            <a:pPr algn="just"/>
            <a:r>
              <a:rPr lang="en-US" sz="2000" b="1" dirty="0">
                <a:cs typeface="Arial" pitchFamily="34" charset="0"/>
              </a:rPr>
              <a:t>» </a:t>
            </a:r>
            <a:r>
              <a:rPr lang="tr-TR" sz="2000" dirty="0"/>
              <a:t>Yerel ekonomiye olan katkımızın farkındayız, bu sebeple tedarik edilen ürünlerin çok büyük bir kısmı yerel pazardan tedarik edilmektedir.</a:t>
            </a:r>
          </a:p>
          <a:p>
            <a:pPr marL="342841" indent="-342841" algn="just">
              <a:buFont typeface="Arial" pitchFamily="34" charset="0"/>
              <a:buChar char="•"/>
            </a:pPr>
            <a:endParaRPr lang="tr-TR" sz="2000" dirty="0">
              <a:solidFill>
                <a:schemeClr val="tx2">
                  <a:lumMod val="75000"/>
                </a:schemeClr>
              </a:solidFill>
            </a:endParaRPr>
          </a:p>
        </p:txBody>
      </p:sp>
    </p:spTree>
    <p:extLst>
      <p:ext uri="{BB962C8B-B14F-4D97-AF65-F5344CB8AC3E}">
        <p14:creationId xmlns:p14="http://schemas.microsoft.com/office/powerpoint/2010/main" val="3811073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971875" y="368822"/>
            <a:ext cx="8208912" cy="5724628"/>
          </a:xfrm>
          <a:prstGeom prst="rect">
            <a:avLst/>
          </a:prstGeom>
        </p:spPr>
        <p:txBody>
          <a:bodyPr wrap="square" lIns="91424" tIns="45712" rIns="91424" bIns="45712">
            <a:spAutoFit/>
          </a:bodyPr>
          <a:lstStyle/>
          <a:p>
            <a:pPr algn="ctr"/>
            <a:r>
              <a:rPr lang="tr-TR" dirty="0">
                <a:solidFill>
                  <a:srgbClr val="FFC000"/>
                </a:solidFill>
                <a:latin typeface="Bahnschrift SemiBold SemiConden" pitchFamily="34" charset="0"/>
              </a:rPr>
              <a:t>PAYDAŞLARIMIZLA İLETİŞİM YOLLARIMIZ</a:t>
            </a:r>
          </a:p>
          <a:p>
            <a:pPr algn="ctr"/>
            <a:endParaRPr lang="tr-TR" dirty="0">
              <a:solidFill>
                <a:srgbClr val="FFC000"/>
              </a:solidFill>
              <a:latin typeface="Bahnschrift SemiBold SemiConden" pitchFamily="34" charset="0"/>
            </a:endParaRPr>
          </a:p>
          <a:p>
            <a:r>
              <a:rPr lang="tr-TR" sz="1800" dirty="0">
                <a:solidFill>
                  <a:srgbClr val="FFC000"/>
                </a:solidFill>
              </a:rPr>
              <a:t>Çalışanlarımız ile</a:t>
            </a:r>
          </a:p>
          <a:p>
            <a:r>
              <a:rPr lang="tr-TR" sz="1800" dirty="0"/>
              <a:t>Birebir görüşmeler, grup toplantıları, eğitimler, performans değerlendirmeleri, kariyer geliştirme toplantıları, faaliyet raporları</a:t>
            </a:r>
          </a:p>
          <a:p>
            <a:endParaRPr lang="tr-TR" sz="1800" dirty="0"/>
          </a:p>
          <a:p>
            <a:r>
              <a:rPr lang="tr-TR" sz="1800" dirty="0"/>
              <a:t>Misafirlerimiz ile</a:t>
            </a:r>
          </a:p>
          <a:p>
            <a:r>
              <a:rPr lang="tr-TR" sz="1800" dirty="0"/>
              <a:t>Birebir görüşmeler, anketler, sosyal medya</a:t>
            </a:r>
          </a:p>
          <a:p>
            <a:endParaRPr lang="tr-TR" sz="1800" dirty="0"/>
          </a:p>
          <a:p>
            <a:r>
              <a:rPr lang="tr-TR" sz="1800" dirty="0"/>
              <a:t>Tedarikçilerimiz ile</a:t>
            </a:r>
          </a:p>
          <a:p>
            <a:r>
              <a:rPr lang="tr-TR" sz="1800" dirty="0"/>
              <a:t>Birebir görüşmeler, tedarikçi değerlendirmeleri, toplantılar</a:t>
            </a:r>
          </a:p>
          <a:p>
            <a:endParaRPr lang="tr-TR" sz="1800" dirty="0"/>
          </a:p>
          <a:p>
            <a:r>
              <a:rPr lang="tr-TR" sz="1800" dirty="0"/>
              <a:t>Yerel Topluluklar ile</a:t>
            </a:r>
          </a:p>
          <a:p>
            <a:r>
              <a:rPr lang="tr-TR" sz="1800" dirty="0"/>
              <a:t>Sosyal projeler, faaliyet raporları, toplantılar, sosyal medya</a:t>
            </a:r>
          </a:p>
          <a:p>
            <a:endParaRPr lang="tr-TR" sz="1800" dirty="0"/>
          </a:p>
          <a:p>
            <a:r>
              <a:rPr lang="tr-TR" sz="1800" dirty="0"/>
              <a:t>Kamu Kuruluşları ile</a:t>
            </a:r>
          </a:p>
          <a:p>
            <a:r>
              <a:rPr lang="tr-TR" sz="1800" dirty="0"/>
              <a:t>Toplantılar, faaliyet raporları</a:t>
            </a:r>
          </a:p>
          <a:p>
            <a:endParaRPr lang="tr-TR" sz="1800" dirty="0"/>
          </a:p>
          <a:p>
            <a:r>
              <a:rPr lang="tr-TR" sz="1800" dirty="0"/>
              <a:t>Liseler ve üniversiteler ile</a:t>
            </a:r>
          </a:p>
          <a:p>
            <a:r>
              <a:rPr lang="tr-TR" sz="1800" dirty="0"/>
              <a:t>Stajyer programı, konferans-toplantı katılım</a:t>
            </a:r>
            <a:r>
              <a:rPr lang="tr-TR" sz="1800" b="1" dirty="0"/>
              <a:t>ı</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689" y="5307654"/>
            <a:ext cx="3276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15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1043883" y="512839"/>
            <a:ext cx="9919859" cy="2703258"/>
          </a:xfrm>
          <a:prstGeom prst="rect">
            <a:avLst/>
          </a:prstGeom>
          <a:effectLst/>
        </p:spPr>
        <p:txBody>
          <a:bodyPr vert="horz" lIns="109115" tIns="54557" rIns="109115" bIns="54557" rtlCol="0" anchor="t">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5155" algn="ctr">
              <a:lnSpc>
                <a:spcPct val="150000"/>
              </a:lnSpc>
            </a:pPr>
            <a:r>
              <a:rPr lang="tr-TR" sz="2900" b="1" spc="-6" dirty="0">
                <a:solidFill>
                  <a:srgbClr val="FFC000"/>
                </a:solidFill>
                <a:latin typeface="Trebuchet MS"/>
                <a:cs typeface="Trebuchet MS"/>
              </a:rPr>
              <a:t>SÜRDÜREBİLİRLİK </a:t>
            </a:r>
            <a:r>
              <a:rPr lang="tr-TR" sz="2900" b="1" spc="-12" dirty="0">
                <a:solidFill>
                  <a:srgbClr val="FFC000"/>
                </a:solidFill>
                <a:latin typeface="Trebuchet MS"/>
                <a:cs typeface="Trebuchet MS"/>
              </a:rPr>
              <a:t>KONUSUNDA </a:t>
            </a:r>
            <a:r>
              <a:rPr lang="tr-TR" sz="2900" b="1" spc="-6" dirty="0">
                <a:solidFill>
                  <a:srgbClr val="FFC000"/>
                </a:solidFill>
                <a:latin typeface="Trebuchet MS"/>
                <a:cs typeface="Trebuchet MS"/>
              </a:rPr>
              <a:t>HEDEFLERİMİZE </a:t>
            </a:r>
            <a:r>
              <a:rPr lang="tr-TR" sz="2900" b="1" spc="-12" dirty="0">
                <a:solidFill>
                  <a:srgbClr val="FFC000"/>
                </a:solidFill>
                <a:latin typeface="Trebuchet MS"/>
                <a:cs typeface="Trebuchet MS"/>
              </a:rPr>
              <a:t>ULAŞMAK İÇİN </a:t>
            </a:r>
            <a:r>
              <a:rPr lang="tr-TR" sz="2900" b="1" spc="-6" dirty="0">
                <a:solidFill>
                  <a:srgbClr val="FFC000"/>
                </a:solidFill>
                <a:latin typeface="Trebuchet MS"/>
                <a:cs typeface="Trebuchet MS"/>
              </a:rPr>
              <a:t>DESTEK VEREN  TÜM ÇALIŞANLARIMIZ VE </a:t>
            </a:r>
            <a:r>
              <a:rPr lang="tr-TR" sz="2900" b="1" spc="-36" dirty="0">
                <a:solidFill>
                  <a:srgbClr val="FFC000"/>
                </a:solidFill>
                <a:latin typeface="Trebuchet MS"/>
                <a:cs typeface="Trebuchet MS"/>
              </a:rPr>
              <a:t>PAYDAŞLARIMIZA </a:t>
            </a:r>
            <a:r>
              <a:rPr lang="tr-TR" sz="2900" b="1" spc="-6" dirty="0">
                <a:solidFill>
                  <a:srgbClr val="FFC000"/>
                </a:solidFill>
                <a:latin typeface="Trebuchet MS"/>
                <a:cs typeface="Trebuchet MS"/>
              </a:rPr>
              <a:t>TEŞEKKÜR</a:t>
            </a:r>
            <a:r>
              <a:rPr lang="tr-TR" sz="2900" b="1" spc="-131" dirty="0">
                <a:solidFill>
                  <a:srgbClr val="FFC000"/>
                </a:solidFill>
                <a:latin typeface="Trebuchet MS"/>
                <a:cs typeface="Trebuchet MS"/>
              </a:rPr>
              <a:t> </a:t>
            </a:r>
            <a:r>
              <a:rPr lang="tr-TR" sz="2900" b="1" spc="-6" dirty="0">
                <a:solidFill>
                  <a:srgbClr val="FFC000"/>
                </a:solidFill>
                <a:latin typeface="Trebuchet MS"/>
                <a:cs typeface="Trebuchet MS"/>
              </a:rPr>
              <a:t>EDERİZ</a:t>
            </a:r>
            <a:r>
              <a:rPr lang="en-US" sz="2400" dirty="0">
                <a:solidFill>
                  <a:srgbClr val="FFC000"/>
                </a:solidFill>
              </a:rPr>
              <a:t/>
            </a:r>
            <a:br>
              <a:rPr lang="en-US" sz="2400" dirty="0">
                <a:solidFill>
                  <a:srgbClr val="FFC000"/>
                </a:solidFill>
              </a:rPr>
            </a:br>
            <a:endParaRPr lang="en-US" sz="2400" dirty="0">
              <a:solidFill>
                <a:srgbClr val="FFC000"/>
              </a:solidFill>
            </a:endParaRPr>
          </a:p>
        </p:txBody>
      </p:sp>
      <p:sp>
        <p:nvSpPr>
          <p:cNvPr id="2" name="Rectangle 2"/>
          <p:cNvSpPr>
            <a:spLocks noChangeArrowheads="1"/>
          </p:cNvSpPr>
          <p:nvPr/>
        </p:nvSpPr>
        <p:spPr bwMode="auto">
          <a:xfrm>
            <a:off x="1" y="-207738"/>
            <a:ext cx="184698" cy="41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endParaRPr lang="tr-TR"/>
          </a:p>
        </p:txBody>
      </p:sp>
      <p:pic>
        <p:nvPicPr>
          <p:cNvPr id="5" name="Resim 4"/>
          <p:cNvPicPr/>
          <p:nvPr/>
        </p:nvPicPr>
        <p:blipFill>
          <a:blip r:embed="rId2"/>
          <a:stretch>
            <a:fillRect/>
          </a:stretch>
        </p:blipFill>
        <p:spPr>
          <a:xfrm>
            <a:off x="3348137" y="3216097"/>
            <a:ext cx="4937523" cy="1569757"/>
          </a:xfrm>
          <a:prstGeom prst="rect">
            <a:avLst/>
          </a:prstGeom>
        </p:spPr>
      </p:pic>
    </p:spTree>
    <p:extLst>
      <p:ext uri="{BB962C8B-B14F-4D97-AF65-F5344CB8AC3E}">
        <p14:creationId xmlns:p14="http://schemas.microsoft.com/office/powerpoint/2010/main" val="603967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395809" y="800869"/>
            <a:ext cx="10729192" cy="1107979"/>
          </a:xfrm>
          <a:prstGeom prst="rect">
            <a:avLst/>
          </a:prstGeom>
        </p:spPr>
        <p:txBody>
          <a:bodyPr wrap="square" lIns="91424" tIns="45712" rIns="91424" bIns="45712">
            <a:spAutoFit/>
          </a:bodyPr>
          <a:lstStyle/>
          <a:p>
            <a:pPr algn="ctr"/>
            <a:r>
              <a:rPr lang="tr-TR" sz="2400" b="1" dirty="0" smtClean="0">
                <a:solidFill>
                  <a:srgbClr val="FFC000"/>
                </a:solidFill>
                <a:effectLst>
                  <a:outerShdw blurRad="38100" dist="38100" dir="2700000" algn="tl">
                    <a:srgbClr val="000000">
                      <a:alpha val="43137"/>
                    </a:srgbClr>
                  </a:outerShdw>
                </a:effectLst>
              </a:rPr>
              <a:t>ÇELİKOĞLU  </a:t>
            </a:r>
            <a:r>
              <a:rPr lang="tr-TR" sz="2400" b="1" dirty="0">
                <a:solidFill>
                  <a:srgbClr val="FFC000"/>
                </a:solidFill>
                <a:effectLst>
                  <a:outerShdw blurRad="38100" dist="38100" dir="2700000" algn="tl">
                    <a:srgbClr val="000000">
                      <a:alpha val="43137"/>
                    </a:srgbClr>
                  </a:outerShdw>
                </a:effectLst>
              </a:rPr>
              <a:t>OTEL TARİHÇE</a:t>
            </a:r>
          </a:p>
          <a:p>
            <a:pPr algn="ctr"/>
            <a:endParaRPr lang="tr-TR" dirty="0"/>
          </a:p>
          <a:p>
            <a:pPr algn="ctr"/>
            <a:endParaRPr lang="tr-TR" dirty="0"/>
          </a:p>
        </p:txBody>
      </p:sp>
      <p:sp>
        <p:nvSpPr>
          <p:cNvPr id="4" name="Dikdörtgen 3"/>
          <p:cNvSpPr/>
          <p:nvPr/>
        </p:nvSpPr>
        <p:spPr>
          <a:xfrm>
            <a:off x="1835969" y="2097013"/>
            <a:ext cx="7848872" cy="3000805"/>
          </a:xfrm>
          <a:prstGeom prst="rect">
            <a:avLst/>
          </a:prstGeom>
        </p:spPr>
        <p:txBody>
          <a:bodyPr wrap="square" lIns="91424" tIns="45712" rIns="91424" bIns="45712">
            <a:spAutoFit/>
          </a:bodyPr>
          <a:lstStyle/>
          <a:p>
            <a:r>
              <a:rPr lang="tr-TR" dirty="0" smtClean="0"/>
              <a:t>Tamamen </a:t>
            </a:r>
            <a:r>
              <a:rPr lang="tr-TR" dirty="0"/>
              <a:t>misafir odaklı hizmet sunan </a:t>
            </a:r>
            <a:r>
              <a:rPr lang="tr-TR" dirty="0" smtClean="0"/>
              <a:t>ÇELİKOĞLU Otel'in </a:t>
            </a:r>
            <a:r>
              <a:rPr lang="tr-TR" dirty="0"/>
              <a:t>temel hedefi, konaklama hizmeti alan misafirlerimizin beklentilerini en yüksek seviyede karşılayabilmektir. </a:t>
            </a:r>
            <a:r>
              <a:rPr lang="tr-TR" dirty="0" smtClean="0"/>
              <a:t>Otelimiz, </a:t>
            </a:r>
            <a:r>
              <a:rPr lang="tr-TR" dirty="0"/>
              <a:t>her türlü ihtiyacınıza cevap verecek </a:t>
            </a:r>
            <a:r>
              <a:rPr lang="tr-TR" dirty="0" smtClean="0"/>
              <a:t>16 Odası </a:t>
            </a:r>
            <a:r>
              <a:rPr lang="tr-TR" dirty="0"/>
              <a:t>ve eklentileri ile en ince detaylarına kadar düşünülerek yapılmıştır.</a:t>
            </a:r>
          </a:p>
          <a:p>
            <a:endParaRPr lang="tr-TR" dirty="0"/>
          </a:p>
          <a:p>
            <a:r>
              <a:rPr lang="tr-TR" dirty="0"/>
              <a:t>Dürüst, güvenilir, verdiği sözü her ne pahasına olursa olsun tutan bir anlayışa sahip </a:t>
            </a:r>
            <a:r>
              <a:rPr lang="tr-TR" dirty="0" smtClean="0"/>
              <a:t>Çelikoğlu Otel, </a:t>
            </a:r>
            <a:r>
              <a:rPr lang="tr-TR" dirty="0"/>
              <a:t>bünyesinde çalışan tüm personeline de aynı özen ve sevgiyi göstermektedir. </a:t>
            </a:r>
          </a:p>
        </p:txBody>
      </p:sp>
    </p:spTree>
    <p:extLst>
      <p:ext uri="{BB962C8B-B14F-4D97-AF65-F5344CB8AC3E}">
        <p14:creationId xmlns:p14="http://schemas.microsoft.com/office/powerpoint/2010/main" val="192977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74528" y="288942"/>
            <a:ext cx="10971119" cy="5296225"/>
          </a:xfrm>
          <a:prstGeom prst="rect">
            <a:avLst/>
          </a:prstGeom>
          <a:noFill/>
        </p:spPr>
        <p:txBody>
          <a:bodyPr wrap="square" lIns="109115" tIns="54557" rIns="109115" bIns="54557" rtlCol="0">
            <a:spAutoFit/>
          </a:bodyPr>
          <a:lstStyle/>
          <a:p>
            <a:endParaRPr lang="tr-TR" sz="1700" dirty="0">
              <a:solidFill>
                <a:schemeClr val="accent5">
                  <a:lumMod val="75000"/>
                </a:schemeClr>
              </a:solidFill>
              <a:ea typeface="Arial Unicode MS" pitchFamily="34" charset="-128"/>
              <a:cs typeface="Arial Unicode MS" pitchFamily="34" charset="-128"/>
            </a:endParaRPr>
          </a:p>
          <a:p>
            <a:r>
              <a:rPr lang="tr-TR" sz="1700" b="1" dirty="0">
                <a:solidFill>
                  <a:srgbClr val="FFC000"/>
                </a:solidFill>
              </a:rPr>
              <a:t>VİZYONUMUZ</a:t>
            </a:r>
          </a:p>
          <a:p>
            <a:r>
              <a:rPr lang="tr-TR" sz="1800" dirty="0"/>
              <a:t>Çağımızın evrensel koşullarına uyumlu bir şekilde ileriye doğru yol alırken, toplumların kalkınmasına ve refahına katkıda bulunan, sektörle ilişki içinde olan tüm kişi ve kuruluşların güvendiği, saygı duyduğu ve çalışmak istediği bir firma olmak.</a:t>
            </a:r>
            <a:r>
              <a:rPr lang="tr-TR" sz="1700" b="1" dirty="0">
                <a:solidFill>
                  <a:schemeClr val="accent5">
                    <a:lumMod val="75000"/>
                  </a:schemeClr>
                </a:solidFill>
              </a:rPr>
              <a:t> </a:t>
            </a:r>
          </a:p>
          <a:p>
            <a:pPr fontAlgn="base"/>
            <a:endParaRPr lang="tr-TR" sz="1700" dirty="0">
              <a:solidFill>
                <a:schemeClr val="accent5">
                  <a:lumMod val="75000"/>
                </a:schemeClr>
              </a:solidFill>
              <a:effectLst>
                <a:outerShdw blurRad="38100" dist="38100" dir="2700000" algn="tl">
                  <a:srgbClr val="000000">
                    <a:alpha val="43137"/>
                  </a:srgbClr>
                </a:outerShdw>
              </a:effectLst>
              <a:ea typeface="Arial Unicode MS" pitchFamily="34" charset="-128"/>
              <a:cs typeface="Arial Unicode MS" pitchFamily="34" charset="-128"/>
            </a:endParaRPr>
          </a:p>
          <a:p>
            <a:pPr fontAlgn="base"/>
            <a:r>
              <a:rPr lang="tr-TR" sz="1700" b="1" dirty="0">
                <a:solidFill>
                  <a:srgbClr val="FFC000"/>
                </a:solidFill>
                <a:ea typeface="Arial Unicode MS" pitchFamily="34" charset="-128"/>
                <a:cs typeface="Arial Unicode MS" pitchFamily="34" charset="-128"/>
              </a:rPr>
              <a:t>MİSYONUMUZ</a:t>
            </a:r>
          </a:p>
          <a:p>
            <a:r>
              <a:rPr lang="tr-TR" sz="1800" dirty="0"/>
              <a:t>Faaliyette bulunduğumuz sektörde; bireye ve topluma saygılı, hukuka, ekonomik ve ahlaki ilkelere bağlı, sağlık, emniyet ve çevreye duyarlı olarak müşterilerimizin ve çalışanlarımızın beklentilerini en üst seviyede karşılamanın, Geleceğimizin sağlam temelleri ve müşteri memnuniyeti için tüm çalışanlarımızın gönüllü katılımı ile,</a:t>
            </a:r>
          </a:p>
          <a:p>
            <a:r>
              <a:rPr lang="tr-TR" sz="1800" dirty="0"/>
              <a:t>Hizmette verimlilik ve kaliteyi sürekli kılmanın, Hizmet maliyetlerini düşürerek rekabet gücümüzü korumanın,</a:t>
            </a:r>
          </a:p>
          <a:p>
            <a:r>
              <a:rPr lang="tr-TR" sz="1800" dirty="0"/>
              <a:t>Kalitemizi sürekli geliştirmenin,</a:t>
            </a:r>
          </a:p>
          <a:p>
            <a:r>
              <a:rPr lang="tr-TR" sz="1800" dirty="0"/>
              <a:t>Çalışma yaşamının kalitesini iyileştirmenin,</a:t>
            </a:r>
          </a:p>
          <a:p>
            <a:r>
              <a:rPr lang="tr-TR" sz="1800" dirty="0"/>
              <a:t>Çalışanlarımızın eğitimine önem vermenin,</a:t>
            </a:r>
          </a:p>
          <a:p>
            <a:r>
              <a:rPr lang="tr-TR" sz="1800" dirty="0"/>
              <a:t>Çağdaş teknolojiyi izlemenin,</a:t>
            </a:r>
          </a:p>
          <a:p>
            <a:r>
              <a:rPr lang="tr-TR" sz="1800" dirty="0"/>
              <a:t>Doğal çevrenin korunmasına özen göstermenin,</a:t>
            </a:r>
          </a:p>
          <a:p>
            <a:r>
              <a:rPr lang="tr-TR" sz="1800" dirty="0"/>
              <a:t>Kalite konusunda tüm çalışanların duyarlı olmasını sağlamanın, ‘sürdürülebilirlik’ amacımızda bize ışık tutacağına inanıyor ve  kabul ediyoruz.</a:t>
            </a:r>
          </a:p>
          <a:p>
            <a:pPr fontAlgn="base"/>
            <a:endParaRPr lang="tr-TR" sz="1700" b="1" dirty="0">
              <a:solidFill>
                <a:schemeClr val="accent5">
                  <a:lumMod val="75000"/>
                </a:schemeClr>
              </a:solidFill>
              <a:ea typeface="Arial Unicode MS" pitchFamily="34" charset="-128"/>
              <a:cs typeface="Arial Unicode MS" pitchFamily="34" charset="-128"/>
            </a:endParaRPr>
          </a:p>
        </p:txBody>
      </p:sp>
    </p:spTree>
    <p:extLst>
      <p:ext uri="{BB962C8B-B14F-4D97-AF65-F5344CB8AC3E}">
        <p14:creationId xmlns:p14="http://schemas.microsoft.com/office/powerpoint/2010/main" val="2862522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3921" y="305091"/>
            <a:ext cx="10759445" cy="5588602"/>
          </a:xfrm>
          <a:prstGeom prst="rect">
            <a:avLst/>
          </a:prstGeom>
          <a:noFill/>
        </p:spPr>
        <p:txBody>
          <a:bodyPr wrap="square" lIns="109115" tIns="54557" rIns="109115" bIns="54557" rtlCol="0">
            <a:spAutoFit/>
          </a:bodyPr>
          <a:lstStyle/>
          <a:p>
            <a:pPr algn="ctr"/>
            <a:r>
              <a:rPr lang="tr-TR" b="1" u="sng" dirty="0">
                <a:solidFill>
                  <a:srgbClr val="FFC000"/>
                </a:solidFill>
              </a:rPr>
              <a:t>SÜRDÜRÜLEBİLİRLİK POLİTİKAMIZ</a:t>
            </a:r>
          </a:p>
          <a:p>
            <a:pPr algn="ctr"/>
            <a:r>
              <a:rPr lang="tr-TR" sz="1900" b="1" dirty="0" smtClean="0">
                <a:solidFill>
                  <a:srgbClr val="FFC000"/>
                </a:solidFill>
              </a:rPr>
              <a:t>ÇELİKOĞLU </a:t>
            </a:r>
            <a:r>
              <a:rPr lang="tr-TR" sz="1900" b="1" dirty="0">
                <a:solidFill>
                  <a:srgbClr val="FFC000"/>
                </a:solidFill>
              </a:rPr>
              <a:t>OTEL</a:t>
            </a:r>
          </a:p>
          <a:p>
            <a:pPr algn="ctr"/>
            <a:r>
              <a:rPr lang="tr-TR" sz="1900" b="1" dirty="0">
                <a:solidFill>
                  <a:srgbClr val="FFC000"/>
                </a:solidFill>
              </a:rPr>
              <a:t>YÖNETİMİ OLARAK</a:t>
            </a:r>
          </a:p>
          <a:p>
            <a:pPr algn="ctr"/>
            <a:r>
              <a:rPr lang="tr-TR" sz="1900" b="1" dirty="0">
                <a:solidFill>
                  <a:srgbClr val="FFC000"/>
                </a:solidFill>
              </a:rPr>
              <a:t>DOĞAMIZI VE GELECEĞMİZİ ÖNEMSİYORUZ</a:t>
            </a:r>
          </a:p>
          <a:p>
            <a:r>
              <a:rPr lang="tr-TR" sz="1900" dirty="0">
                <a:solidFill>
                  <a:srgbClr val="002060"/>
                </a:solidFill>
              </a:rPr>
              <a:t> </a:t>
            </a:r>
            <a:endParaRPr lang="tr-TR" sz="1900" b="1" dirty="0">
              <a:solidFill>
                <a:srgbClr val="002060"/>
              </a:solidFill>
            </a:endParaRPr>
          </a:p>
          <a:p>
            <a:pPr marL="340985" indent="-340985">
              <a:buFont typeface="Wingdings" pitchFamily="2" charset="2"/>
              <a:buChar char="v"/>
            </a:pPr>
            <a:r>
              <a:rPr lang="tr-TR" sz="1700" dirty="0"/>
              <a:t>Yürürlükte olan çevre, iş sağlığı ve güvenliği, insan hakları ile ilgili ulusal ve uluslararası mevzuat ve düzenlemelere uyar, sürdürülebilirlik alanındaki gelişmeleri takip ederek bu gelişmeleri tesis politikalarına entegre ederiz.</a:t>
            </a:r>
          </a:p>
          <a:p>
            <a:r>
              <a:rPr lang="tr-TR" sz="1700" dirty="0"/>
              <a:t> </a:t>
            </a:r>
          </a:p>
          <a:p>
            <a:pPr marL="340985" indent="-340985">
              <a:buFont typeface="Wingdings" pitchFamily="2" charset="2"/>
              <a:buChar char="v"/>
            </a:pPr>
            <a:r>
              <a:rPr lang="tr-TR" sz="1700" dirty="0"/>
              <a:t>Bulunduğumuz bölgede yerel istihdamı artırmak, doğal yaşamı korumak ve zenginleştirmek için gerekli her türlü önlemi alır, çevremize sahip çıkmak adına yaptığımız tüm faaliyetleri kamuoyu ile paylaşırız.</a:t>
            </a:r>
          </a:p>
          <a:p>
            <a:r>
              <a:rPr lang="tr-TR" sz="1700" dirty="0"/>
              <a:t> </a:t>
            </a:r>
          </a:p>
          <a:p>
            <a:pPr marL="340985" indent="-340985">
              <a:buFont typeface="Wingdings" pitchFamily="2" charset="2"/>
              <a:buChar char="v"/>
            </a:pPr>
            <a:r>
              <a:rPr lang="tr-TR" sz="1700" dirty="0"/>
              <a:t>Tüm işletme çalışanlarımızın ve paydaşlarımızın sürdürülebilirlik konularında sürekli bilgilendirilmesi ve süreçlere aktif olarak katılımının sağlayarak bu konulardaki duyarlılığın artırılması hedefliyoruz.</a:t>
            </a:r>
          </a:p>
          <a:p>
            <a:r>
              <a:rPr lang="tr-TR" sz="1700" dirty="0"/>
              <a:t> </a:t>
            </a:r>
          </a:p>
          <a:p>
            <a:pPr marL="340985" indent="-340985">
              <a:buFont typeface="Wingdings" pitchFamily="2" charset="2"/>
              <a:buChar char="v"/>
            </a:pPr>
            <a:r>
              <a:rPr lang="tr-TR" sz="1700" dirty="0"/>
              <a:t>Her türlü kaynaktan gelen tüm misafir şikayetlerini takip etmek, şikayetleri çözümlemek ve misafirlerimizi bu konuda bilgilendirerek şikayetleri kendimiz için fırsata dönüştürmek öncelikli değerlerimizdir.</a:t>
            </a:r>
          </a:p>
          <a:p>
            <a:endParaRPr lang="tr-TR" sz="1700" dirty="0"/>
          </a:p>
          <a:p>
            <a:pPr marL="340985" indent="-340985">
              <a:buFont typeface="Wingdings" pitchFamily="2" charset="2"/>
              <a:buChar char="v"/>
            </a:pPr>
            <a:r>
              <a:rPr lang="tr-TR" sz="1700" dirty="0"/>
              <a:t>Yerel yönetimler, tedarikçi firmalar ve sivil toplum kuruluşlarıyla işbirliği yaparak çevre koruma ve sosyal sorumluluk projeleri üretilmesine katkıda bulunuruz.</a:t>
            </a:r>
          </a:p>
          <a:p>
            <a:endParaRPr lang="tr-TR" dirty="0"/>
          </a:p>
        </p:txBody>
      </p:sp>
    </p:spTree>
    <p:extLst>
      <p:ext uri="{BB962C8B-B14F-4D97-AF65-F5344CB8AC3E}">
        <p14:creationId xmlns:p14="http://schemas.microsoft.com/office/powerpoint/2010/main" val="248768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701045" y="320482"/>
            <a:ext cx="10375829" cy="5865601"/>
          </a:xfrm>
          <a:prstGeom prst="rect">
            <a:avLst/>
          </a:prstGeom>
          <a:noFill/>
        </p:spPr>
        <p:txBody>
          <a:bodyPr wrap="square" lIns="109115" tIns="54557" rIns="109115" bIns="54557" rtlCol="0">
            <a:spAutoFit/>
          </a:bodyPr>
          <a:lstStyle/>
          <a:p>
            <a:pPr algn="ctr"/>
            <a:r>
              <a:rPr lang="tr-TR" sz="1700" b="1" u="sng" dirty="0">
                <a:solidFill>
                  <a:srgbClr val="FFC000"/>
                </a:solidFill>
              </a:rPr>
              <a:t>SÜRDÜRÜLEBİLİRLİK POLİTİKAMIZ</a:t>
            </a:r>
          </a:p>
          <a:p>
            <a:endParaRPr lang="tr-TR" sz="1700" b="1" u="sng" dirty="0">
              <a:solidFill>
                <a:schemeClr val="accent5">
                  <a:lumMod val="75000"/>
                </a:schemeClr>
              </a:solidFill>
            </a:endParaRPr>
          </a:p>
          <a:p>
            <a:pPr marL="340985" indent="-340985">
              <a:buFont typeface="Wingdings" pitchFamily="2" charset="2"/>
              <a:buChar char="v"/>
            </a:pPr>
            <a:r>
              <a:rPr lang="tr-TR" sz="1700" dirty="0"/>
              <a:t>Faaliyetlerimiz kapsamında yerel toplumun refahı, istihdam kalitesi, sosyal eşitlik, ziyaretçi memnuniyeti, kültürel zenginlik, fiziksel bütünlük, biyolojik çeşitlilik, kaynak verimliliği ve çevresel temizlik konularında hassasiyet gösteriyoruz.</a:t>
            </a:r>
          </a:p>
          <a:p>
            <a:endParaRPr lang="tr-TR" sz="1700" dirty="0"/>
          </a:p>
          <a:p>
            <a:pPr marL="340985" indent="-340985">
              <a:buFont typeface="Wingdings" pitchFamily="2" charset="2"/>
              <a:buChar char="v"/>
            </a:pPr>
            <a:r>
              <a:rPr lang="tr-TR" sz="1700" dirty="0"/>
              <a:t>Doğal kaynakların kullanımını, enerji tüketimini, hava, su ve toprak kirlenmesini en aza indirmek için gayret ederiz.</a:t>
            </a:r>
          </a:p>
          <a:p>
            <a:endParaRPr lang="tr-TR" sz="1700" dirty="0"/>
          </a:p>
          <a:p>
            <a:pPr marL="340985" indent="-340985">
              <a:buFont typeface="Wingdings" pitchFamily="2" charset="2"/>
              <a:buChar char="v"/>
            </a:pPr>
            <a:r>
              <a:rPr lang="tr-TR" sz="1700" dirty="0"/>
              <a:t>Tesisimizin </a:t>
            </a:r>
            <a:r>
              <a:rPr lang="tr-TR" sz="1700" dirty="0" err="1"/>
              <a:t>operasyonel</a:t>
            </a:r>
            <a:r>
              <a:rPr lang="tr-TR" sz="1700" dirty="0"/>
              <a:t> hizmetlerinden dolayı oluşan elektrik, su, doğal gaz kullanımı, kâğıt tüketimi ve CO2 emisyonu gibi iç çevresel etkilerin kontrolü sağlıyoruz,</a:t>
            </a:r>
          </a:p>
          <a:p>
            <a:endParaRPr lang="tr-TR" sz="1700" dirty="0"/>
          </a:p>
          <a:p>
            <a:pPr marL="340985" indent="-340985">
              <a:buFont typeface="Wingdings" pitchFamily="2" charset="2"/>
              <a:buChar char="v"/>
            </a:pPr>
            <a:r>
              <a:rPr lang="tr-TR" sz="1700" dirty="0"/>
              <a:t>Tedarikçilerimizi seçerken ürünler için aradığımız kriterler çevre duyarlılığı adına geri dönüştürülmüş ürünlerden veya geri dönüştürülebilir olan ürünleri sertifikalı tedarikçilerden temin etmek önceliğimizdir.</a:t>
            </a:r>
          </a:p>
          <a:p>
            <a:r>
              <a:rPr lang="tr-TR" sz="1700" dirty="0"/>
              <a:t> </a:t>
            </a:r>
          </a:p>
          <a:p>
            <a:pPr marL="340985" indent="-340985">
              <a:buFont typeface="Wingdings" pitchFamily="2" charset="2"/>
              <a:buChar char="v"/>
            </a:pPr>
            <a:r>
              <a:rPr lang="tr-TR" sz="1700" dirty="0"/>
              <a:t>Su ve enerji tasarrufu sağlayan, katı atıkları azaltan, geri dönüşüm ve yeniden kullanım programları uygulayan, sürdürülebilir çevre düzenlemeleri ve ekonomik çözümler geliştiren sistemler konusunda araştırma ve geliştirme konusunda hassas davranıyoruz.</a:t>
            </a:r>
          </a:p>
          <a:p>
            <a:endParaRPr lang="tr-TR" sz="1700" dirty="0"/>
          </a:p>
          <a:p>
            <a:pPr marL="340985" indent="-340985">
              <a:buFont typeface="Wingdings" pitchFamily="2" charset="2"/>
              <a:buChar char="v"/>
            </a:pPr>
            <a:r>
              <a:rPr lang="tr-TR" sz="1700" dirty="0"/>
              <a:t>Doğal ve kültürel mirasın korunmasını, bölge halkı ile ziyaretçilerin yaşam kalitelerinin artmasına, hem misafir hem personelin bilinçlenmesine katkı sağlamayı hedefliyoruz</a:t>
            </a:r>
            <a:r>
              <a:rPr lang="tr-TR" sz="1700" dirty="0">
                <a:solidFill>
                  <a:schemeClr val="accent5">
                    <a:lumMod val="75000"/>
                  </a:schemeClr>
                </a:solidFill>
              </a:rPr>
              <a:t>.</a:t>
            </a:r>
          </a:p>
          <a:p>
            <a:endParaRPr lang="tr-TR" sz="1700" dirty="0">
              <a:solidFill>
                <a:schemeClr val="accent6">
                  <a:lumMod val="50000"/>
                </a:schemeClr>
              </a:solidFill>
            </a:endParaRPr>
          </a:p>
        </p:txBody>
      </p:sp>
    </p:spTree>
    <p:extLst>
      <p:ext uri="{BB962C8B-B14F-4D97-AF65-F5344CB8AC3E}">
        <p14:creationId xmlns:p14="http://schemas.microsoft.com/office/powerpoint/2010/main" val="260295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tin kutusu 4"/>
          <p:cNvSpPr txBox="1"/>
          <p:nvPr/>
        </p:nvSpPr>
        <p:spPr>
          <a:xfrm>
            <a:off x="271456" y="610885"/>
            <a:ext cx="11377263" cy="5650158"/>
          </a:xfrm>
          <a:prstGeom prst="rect">
            <a:avLst/>
          </a:prstGeom>
          <a:noFill/>
        </p:spPr>
        <p:txBody>
          <a:bodyPr wrap="square" lIns="109115" tIns="54557" rIns="109115" bIns="54557" rtlCol="0">
            <a:spAutoFit/>
          </a:bodyPr>
          <a:lstStyle/>
          <a:p>
            <a:pPr algn="ctr"/>
            <a:r>
              <a:rPr lang="tr-TR" sz="2000" b="1" u="sng" dirty="0">
                <a:solidFill>
                  <a:srgbClr val="FFC000"/>
                </a:solidFill>
              </a:rPr>
              <a:t>SÜRDÜRÜLEBİLİRLİK POLİTİKAMIZ</a:t>
            </a:r>
          </a:p>
          <a:p>
            <a:pPr algn="ctr"/>
            <a:endParaRPr lang="tr-TR" sz="1700" b="1" u="sng" dirty="0">
              <a:solidFill>
                <a:schemeClr val="accent5">
                  <a:lumMod val="75000"/>
                </a:schemeClr>
              </a:solidFill>
            </a:endParaRPr>
          </a:p>
          <a:p>
            <a:pPr lvl="0" algn="ctr"/>
            <a:endParaRPr lang="tr-TR" sz="1700" dirty="0">
              <a:solidFill>
                <a:schemeClr val="accent5">
                  <a:lumMod val="75000"/>
                </a:schemeClr>
              </a:solidFill>
            </a:endParaRPr>
          </a:p>
          <a:p>
            <a:pPr marL="340985" indent="-340985">
              <a:buFont typeface="Wingdings" pitchFamily="2" charset="2"/>
              <a:buChar char="v"/>
            </a:pPr>
            <a:r>
              <a:rPr lang="tr-TR" sz="1700" dirty="0"/>
              <a:t>Karbon ayak izinin periyodik olarak hesaplanması ve karbon ayak izinin ve sera gazının mümkün olan en aza indirme prensipleri ile faaliyetlerimizin sürdürülmesi hedefliyoruz.</a:t>
            </a:r>
          </a:p>
          <a:p>
            <a:r>
              <a:rPr lang="tr-TR" sz="1700" dirty="0"/>
              <a:t> </a:t>
            </a:r>
          </a:p>
          <a:p>
            <a:pPr marL="340985" indent="-340985">
              <a:buFont typeface="Wingdings" pitchFamily="2" charset="2"/>
              <a:buChar char="v"/>
            </a:pPr>
            <a:r>
              <a:rPr lang="tr-TR" sz="1700" dirty="0"/>
              <a:t>Tesisimiz çevre dostu kimyasal kullanımını ve çevre dostu kimyasalların kullanımını artırıcı bir satın alma politikası izlemektedir.</a:t>
            </a:r>
          </a:p>
          <a:p>
            <a:pPr marL="340985" indent="-340985">
              <a:buFont typeface="Wingdings" pitchFamily="2" charset="2"/>
              <a:buChar char="v"/>
            </a:pPr>
            <a:endParaRPr lang="tr-TR" sz="1700" dirty="0"/>
          </a:p>
          <a:p>
            <a:pPr marL="340985" indent="-340985">
              <a:buFont typeface="Wingdings" pitchFamily="2" charset="2"/>
              <a:buChar char="v"/>
            </a:pPr>
            <a:r>
              <a:rPr lang="tr-TR" sz="1700" dirty="0"/>
              <a:t>“Sıfır Atık” belgeli tesisimiz çevrenin korunması, kirliliğin azaltılması ve olumsuz etkilerinin azaltılmasını hedeflemektedir.</a:t>
            </a:r>
          </a:p>
          <a:p>
            <a:r>
              <a:rPr lang="tr-TR" sz="1700" dirty="0"/>
              <a:t> </a:t>
            </a:r>
          </a:p>
          <a:p>
            <a:pPr marL="340985" indent="-340985">
              <a:buFont typeface="Wingdings" pitchFamily="2" charset="2"/>
              <a:buChar char="v"/>
            </a:pPr>
            <a:r>
              <a:rPr lang="tr-TR" sz="1700" dirty="0"/>
              <a:t>Atıklarımızı kaynağına, gruplarına ve tehlike sınıflarına göre en etkin şekilde ayrılması hedeflenmektedir.</a:t>
            </a:r>
          </a:p>
          <a:p>
            <a:r>
              <a:rPr lang="tr-TR" sz="1700" dirty="0"/>
              <a:t> </a:t>
            </a:r>
          </a:p>
          <a:p>
            <a:pPr marL="340985" indent="-340985">
              <a:buFont typeface="Wingdings" pitchFamily="2" charset="2"/>
              <a:buChar char="v"/>
            </a:pPr>
            <a:r>
              <a:rPr lang="tr-TR" sz="1700" dirty="0"/>
              <a:t>Sektöre çalışan kazandırılması ve sosyal sorumluluk gereği eğitime önem verilip Meslek liseleri gibi eğitim kuruluşlarında okuyan öğrencilere fırsat tanımaktayız.</a:t>
            </a:r>
          </a:p>
          <a:p>
            <a:r>
              <a:rPr lang="tr-TR" sz="1700" dirty="0"/>
              <a:t> </a:t>
            </a:r>
          </a:p>
          <a:p>
            <a:pPr marL="340985" indent="-340985">
              <a:buFont typeface="Wingdings" pitchFamily="2" charset="2"/>
              <a:buChar char="v"/>
            </a:pPr>
            <a:r>
              <a:rPr lang="tr-TR" sz="1700" dirty="0"/>
              <a:t>Tesislerimizde çocuk işçi çalıştırılmasına müsaade edilmez ve aynı hassasiyet de tüm iş ortaklarımızdan beklenir.</a:t>
            </a:r>
          </a:p>
          <a:p>
            <a:endParaRPr lang="tr-TR" sz="1700" dirty="0"/>
          </a:p>
          <a:p>
            <a:pPr marL="340985" indent="-340985">
              <a:buFont typeface="Wingdings" pitchFamily="2" charset="2"/>
              <a:buChar char="v"/>
            </a:pPr>
            <a:r>
              <a:rPr lang="tr-TR" sz="1700" dirty="0"/>
              <a:t>Personellerimiz arasında cinsiyet ayrımı yapılmaz. Kadınlarımızın iş gücüne katılımını destekler ve eşit ücret politikası uygulamaktayız.</a:t>
            </a:r>
          </a:p>
          <a:p>
            <a:endParaRPr lang="tr-TR" sz="1700" dirty="0">
              <a:solidFill>
                <a:schemeClr val="accent6">
                  <a:lumMod val="50000"/>
                </a:schemeClr>
              </a:solidFill>
            </a:endParaRPr>
          </a:p>
        </p:txBody>
      </p:sp>
    </p:spTree>
    <p:extLst>
      <p:ext uri="{BB962C8B-B14F-4D97-AF65-F5344CB8AC3E}">
        <p14:creationId xmlns:p14="http://schemas.microsoft.com/office/powerpoint/2010/main" val="1346207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4986" y="122761"/>
            <a:ext cx="10385204" cy="4480607"/>
          </a:xfrm>
          <a:prstGeom prst="rect">
            <a:avLst/>
          </a:prstGeom>
          <a:noFill/>
        </p:spPr>
        <p:txBody>
          <a:bodyPr wrap="square" lIns="109115" tIns="54557" rIns="109115" bIns="54557" rtlCol="0">
            <a:spAutoFit/>
          </a:bodyPr>
          <a:lstStyle/>
          <a:p>
            <a:pPr algn="ctr"/>
            <a:r>
              <a:rPr lang="tr-TR" sz="2400" b="1" dirty="0">
                <a:solidFill>
                  <a:srgbClr val="FFC000"/>
                </a:solidFill>
                <a:effectLst>
                  <a:outerShdw blurRad="38100" dist="38100" dir="2700000" algn="tl">
                    <a:srgbClr val="000000">
                      <a:alpha val="43137"/>
                    </a:srgbClr>
                  </a:outerShdw>
                </a:effectLst>
              </a:rPr>
              <a:t>ATIK YÖNETİMİ</a:t>
            </a:r>
          </a:p>
          <a:p>
            <a:endParaRPr lang="tr-TR" sz="1700" b="1" dirty="0">
              <a:solidFill>
                <a:srgbClr val="FFC000"/>
              </a:solidFill>
              <a:effectLst>
                <a:outerShdw blurRad="38100" dist="38100" dir="2700000" algn="tl">
                  <a:srgbClr val="000000">
                    <a:alpha val="43137"/>
                  </a:srgbClr>
                </a:outerShdw>
              </a:effectLst>
            </a:endParaRPr>
          </a:p>
          <a:p>
            <a:endParaRPr lang="tr-TR" sz="1700" b="1" dirty="0">
              <a:solidFill>
                <a:srgbClr val="FFC000"/>
              </a:solidFill>
              <a:effectLst>
                <a:outerShdw blurRad="38100" dist="38100" dir="2700000" algn="tl">
                  <a:srgbClr val="000000">
                    <a:alpha val="43137"/>
                  </a:srgbClr>
                </a:outerShdw>
              </a:effectLst>
            </a:endParaRPr>
          </a:p>
          <a:p>
            <a:r>
              <a:rPr lang="en-US" sz="1700" b="1" dirty="0">
                <a:solidFill>
                  <a:srgbClr val="FFC000"/>
                </a:solidFill>
              </a:rPr>
              <a:t>ÇEVRE KORUMA VE ATIK YÖNETİMİ POLİTİKASI</a:t>
            </a:r>
            <a:endParaRPr lang="tr-TR" sz="1700" b="1" dirty="0">
              <a:solidFill>
                <a:srgbClr val="FFC000"/>
              </a:solidFill>
            </a:endParaRPr>
          </a:p>
          <a:p>
            <a:endParaRPr lang="tr-TR" sz="1700" b="1" dirty="0"/>
          </a:p>
          <a:p>
            <a:endParaRPr lang="tr-TR" sz="1700" dirty="0"/>
          </a:p>
          <a:p>
            <a:r>
              <a:rPr lang="en-US" sz="1800" b="1" dirty="0">
                <a:cs typeface="Arial" pitchFamily="34" charset="0"/>
              </a:rPr>
              <a:t>» </a:t>
            </a:r>
            <a:r>
              <a:rPr lang="en-US" sz="1700" dirty="0" err="1"/>
              <a:t>Yasal</a:t>
            </a:r>
            <a:r>
              <a:rPr lang="en-US" sz="1700" dirty="0"/>
              <a:t> </a:t>
            </a:r>
            <a:r>
              <a:rPr lang="tr-TR" sz="1700" dirty="0"/>
              <a:t> </a:t>
            </a:r>
            <a:r>
              <a:rPr lang="en-US" sz="1700" dirty="0" err="1"/>
              <a:t>düzenlemelere</a:t>
            </a:r>
            <a:r>
              <a:rPr lang="en-US" sz="1700" dirty="0"/>
              <a:t> </a:t>
            </a:r>
            <a:r>
              <a:rPr lang="tr-TR" sz="1700" dirty="0"/>
              <a:t> </a:t>
            </a:r>
            <a:r>
              <a:rPr lang="en-US" sz="1700" dirty="0" err="1"/>
              <a:t>uyum</a:t>
            </a:r>
            <a:r>
              <a:rPr lang="en-US" sz="1700" dirty="0"/>
              <a:t> </a:t>
            </a:r>
            <a:r>
              <a:rPr lang="en-US" sz="1700" dirty="0" err="1" smtClean="0"/>
              <a:t>sağlar</a:t>
            </a:r>
            <a:r>
              <a:rPr lang="tr-TR" sz="1700" dirty="0" smtClean="0"/>
              <a:t> </a:t>
            </a:r>
            <a:r>
              <a:rPr lang="en-US" sz="1700" dirty="0" smtClean="0"/>
              <a:t> </a:t>
            </a:r>
            <a:r>
              <a:rPr lang="en-US" sz="1700" dirty="0" err="1"/>
              <a:t>çevre</a:t>
            </a:r>
            <a:r>
              <a:rPr lang="en-US" sz="1700" dirty="0"/>
              <a:t> </a:t>
            </a:r>
            <a:r>
              <a:rPr lang="tr-TR" sz="1700" dirty="0"/>
              <a:t> </a:t>
            </a:r>
            <a:r>
              <a:rPr lang="en-US" sz="1700" dirty="0" err="1"/>
              <a:t>etkimizi</a:t>
            </a:r>
            <a:r>
              <a:rPr lang="en-US" sz="1700" dirty="0"/>
              <a:t> </a:t>
            </a:r>
            <a:r>
              <a:rPr lang="tr-TR" sz="1700" dirty="0"/>
              <a:t>  </a:t>
            </a:r>
            <a:r>
              <a:rPr lang="en-US" sz="1700" dirty="0" err="1"/>
              <a:t>azaltmaya</a:t>
            </a:r>
            <a:r>
              <a:rPr lang="en-US" sz="1700" dirty="0"/>
              <a:t> </a:t>
            </a:r>
            <a:r>
              <a:rPr lang="tr-TR" sz="1700" dirty="0"/>
              <a:t> </a:t>
            </a:r>
            <a:r>
              <a:rPr lang="en-US" sz="1700" dirty="0" err="1"/>
              <a:t>çalışırız</a:t>
            </a:r>
            <a:r>
              <a:rPr lang="en-US" sz="1700" dirty="0"/>
              <a:t>. </a:t>
            </a:r>
            <a:endParaRPr lang="tr-TR" sz="1700" dirty="0"/>
          </a:p>
          <a:p>
            <a:r>
              <a:rPr lang="en-US" sz="1800" b="1" dirty="0">
                <a:cs typeface="Arial" pitchFamily="34" charset="0"/>
              </a:rPr>
              <a:t>» </a:t>
            </a:r>
            <a:r>
              <a:rPr lang="en-US" sz="1700" dirty="0" err="1"/>
              <a:t>Atıklarımızı</a:t>
            </a:r>
            <a:r>
              <a:rPr lang="en-US" sz="1700" dirty="0"/>
              <a:t> </a:t>
            </a:r>
            <a:r>
              <a:rPr lang="en-US" sz="1700" dirty="0" err="1"/>
              <a:t>kaynağına</a:t>
            </a:r>
            <a:r>
              <a:rPr lang="en-US" sz="1700" dirty="0"/>
              <a:t>, </a:t>
            </a:r>
            <a:r>
              <a:rPr lang="en-US" sz="1700" dirty="0" err="1"/>
              <a:t>gruplarına</a:t>
            </a:r>
            <a:r>
              <a:rPr lang="en-US" sz="1700" dirty="0"/>
              <a:t> ve </a:t>
            </a:r>
            <a:r>
              <a:rPr lang="en-US" sz="1700" dirty="0" err="1"/>
              <a:t>tehlike</a:t>
            </a:r>
            <a:r>
              <a:rPr lang="en-US" sz="1700" dirty="0"/>
              <a:t> </a:t>
            </a:r>
            <a:r>
              <a:rPr lang="en-US" sz="1700" dirty="0" err="1"/>
              <a:t>sınıflarına</a:t>
            </a:r>
            <a:r>
              <a:rPr lang="en-US" sz="1700" dirty="0"/>
              <a:t> </a:t>
            </a:r>
            <a:r>
              <a:rPr lang="en-US" sz="1700" dirty="0" err="1"/>
              <a:t>göre</a:t>
            </a:r>
            <a:r>
              <a:rPr lang="en-US" sz="1700" dirty="0"/>
              <a:t> </a:t>
            </a:r>
            <a:r>
              <a:rPr lang="en-US" sz="1700" dirty="0" err="1"/>
              <a:t>etkin</a:t>
            </a:r>
            <a:r>
              <a:rPr lang="en-US" sz="1700" dirty="0"/>
              <a:t> </a:t>
            </a:r>
            <a:r>
              <a:rPr lang="en-US" sz="1700" dirty="0" err="1"/>
              <a:t>şekilde</a:t>
            </a:r>
            <a:r>
              <a:rPr lang="en-US" sz="1700" dirty="0"/>
              <a:t> </a:t>
            </a:r>
            <a:r>
              <a:rPr lang="en-US" sz="1700" dirty="0" err="1"/>
              <a:t>ayırmaya</a:t>
            </a:r>
            <a:r>
              <a:rPr lang="en-US" sz="1700" dirty="0"/>
              <a:t> </a:t>
            </a:r>
            <a:r>
              <a:rPr lang="en-US" sz="1700" dirty="0" err="1"/>
              <a:t>özen</a:t>
            </a:r>
            <a:r>
              <a:rPr lang="en-US" sz="1700" dirty="0"/>
              <a:t> </a:t>
            </a:r>
            <a:r>
              <a:rPr lang="en-US" sz="1700" dirty="0" err="1"/>
              <a:t>gösteririz</a:t>
            </a:r>
            <a:r>
              <a:rPr lang="en-US" sz="1700" dirty="0"/>
              <a:t>.</a:t>
            </a:r>
            <a:endParaRPr lang="tr-TR" sz="1700" dirty="0"/>
          </a:p>
          <a:p>
            <a:r>
              <a:rPr lang="en-US" sz="1800" b="1" dirty="0">
                <a:cs typeface="Arial" pitchFamily="34" charset="0"/>
              </a:rPr>
              <a:t>» </a:t>
            </a:r>
            <a:r>
              <a:rPr lang="en-US" sz="1700" dirty="0" err="1"/>
              <a:t>Tehlikeli</a:t>
            </a:r>
            <a:r>
              <a:rPr lang="en-US" sz="1700" dirty="0"/>
              <a:t> </a:t>
            </a:r>
            <a:r>
              <a:rPr lang="en-US" sz="1700" dirty="0" err="1"/>
              <a:t>maddeler</a:t>
            </a:r>
            <a:r>
              <a:rPr lang="en-US" sz="1700" dirty="0"/>
              <a:t> ve </a:t>
            </a:r>
            <a:r>
              <a:rPr lang="en-US" sz="1700" dirty="0" err="1"/>
              <a:t>kimyasalların</a:t>
            </a:r>
            <a:r>
              <a:rPr lang="en-US" sz="1700" dirty="0"/>
              <a:t> </a:t>
            </a:r>
            <a:r>
              <a:rPr lang="en-US" sz="1700" dirty="0" err="1"/>
              <a:t>yalnızca</a:t>
            </a:r>
            <a:r>
              <a:rPr lang="en-US" sz="1700" dirty="0"/>
              <a:t> </a:t>
            </a:r>
            <a:r>
              <a:rPr lang="en-US" sz="1700" dirty="0" err="1"/>
              <a:t>ihtiyaç</a:t>
            </a:r>
            <a:r>
              <a:rPr lang="en-US" sz="1700" dirty="0"/>
              <a:t> </a:t>
            </a:r>
            <a:r>
              <a:rPr lang="en-US" sz="1700" dirty="0" err="1"/>
              <a:t>durumunda</a:t>
            </a:r>
            <a:r>
              <a:rPr lang="en-US" sz="1700" dirty="0"/>
              <a:t> ve </a:t>
            </a:r>
            <a:r>
              <a:rPr lang="en-US" sz="1700" dirty="0" err="1"/>
              <a:t>gerektiği</a:t>
            </a:r>
            <a:r>
              <a:rPr lang="en-US" sz="1700" dirty="0"/>
              <a:t> </a:t>
            </a:r>
            <a:r>
              <a:rPr lang="en-US" sz="1700" dirty="0" err="1"/>
              <a:t>kadar</a:t>
            </a:r>
            <a:r>
              <a:rPr lang="en-US" sz="1700" dirty="0"/>
              <a:t> </a:t>
            </a:r>
            <a:r>
              <a:rPr lang="en-US" sz="1700" dirty="0" err="1"/>
              <a:t>kullanılmasının</a:t>
            </a:r>
            <a:r>
              <a:rPr lang="en-US" sz="1700" dirty="0"/>
              <a:t> hem </a:t>
            </a:r>
            <a:r>
              <a:rPr lang="en-US" sz="1700" dirty="0" err="1"/>
              <a:t>çevreye</a:t>
            </a:r>
            <a:r>
              <a:rPr lang="en-US" sz="1700" dirty="0"/>
              <a:t> </a:t>
            </a:r>
            <a:r>
              <a:rPr lang="en-US" sz="1700" dirty="0" err="1"/>
              <a:t>olan</a:t>
            </a:r>
            <a:r>
              <a:rPr lang="en-US" sz="1700" dirty="0"/>
              <a:t> </a:t>
            </a:r>
            <a:r>
              <a:rPr lang="en-US" sz="1700" dirty="0" err="1"/>
              <a:t>negatif</a:t>
            </a:r>
            <a:r>
              <a:rPr lang="en-US" sz="1700" dirty="0"/>
              <a:t> </a:t>
            </a:r>
            <a:r>
              <a:rPr lang="en-US" sz="1700" dirty="0" err="1"/>
              <a:t>etkileri</a:t>
            </a:r>
            <a:r>
              <a:rPr lang="en-US" sz="1700" dirty="0"/>
              <a:t> hem de </a:t>
            </a:r>
            <a:r>
              <a:rPr lang="en-US" sz="1700" dirty="0" err="1"/>
              <a:t>atık</a:t>
            </a:r>
            <a:r>
              <a:rPr lang="en-US" sz="1700" dirty="0"/>
              <a:t> </a:t>
            </a:r>
            <a:r>
              <a:rPr lang="en-US" sz="1700" dirty="0" err="1"/>
              <a:t>miktarını</a:t>
            </a:r>
            <a:r>
              <a:rPr lang="en-US" sz="1700" dirty="0"/>
              <a:t> </a:t>
            </a:r>
            <a:r>
              <a:rPr lang="en-US" sz="1700" dirty="0" err="1"/>
              <a:t>azaltacağını</a:t>
            </a:r>
            <a:r>
              <a:rPr lang="en-US" sz="1700" dirty="0"/>
              <a:t> </a:t>
            </a:r>
            <a:r>
              <a:rPr lang="en-US" sz="1700" dirty="0" err="1"/>
              <a:t>biliriz</a:t>
            </a:r>
            <a:r>
              <a:rPr lang="tr-TR" sz="1700" dirty="0"/>
              <a:t>.</a:t>
            </a:r>
          </a:p>
          <a:p>
            <a:r>
              <a:rPr lang="en-US" sz="1800" b="1" dirty="0">
                <a:cs typeface="Arial" pitchFamily="34" charset="0"/>
              </a:rPr>
              <a:t>» </a:t>
            </a:r>
            <a:r>
              <a:rPr lang="en-US" sz="1700" dirty="0" err="1"/>
              <a:t>Atıkları</a:t>
            </a:r>
            <a:r>
              <a:rPr lang="en-US" sz="1700" dirty="0"/>
              <a:t> </a:t>
            </a:r>
            <a:r>
              <a:rPr lang="en-US" sz="1700" dirty="0" err="1"/>
              <a:t>doğru</a:t>
            </a:r>
            <a:r>
              <a:rPr lang="en-US" sz="1700" dirty="0"/>
              <a:t> </a:t>
            </a:r>
            <a:r>
              <a:rPr lang="en-US" sz="1700" dirty="0" err="1"/>
              <a:t>şekilde</a:t>
            </a:r>
            <a:r>
              <a:rPr lang="en-US" sz="1700" dirty="0"/>
              <a:t>, </a:t>
            </a:r>
            <a:r>
              <a:rPr lang="en-US" sz="1700" dirty="0" err="1"/>
              <a:t>özelliklerine</a:t>
            </a:r>
            <a:r>
              <a:rPr lang="en-US" sz="1700" dirty="0"/>
              <a:t> </a:t>
            </a:r>
            <a:r>
              <a:rPr lang="en-US" sz="1700" dirty="0" err="1"/>
              <a:t>göre</a:t>
            </a:r>
            <a:r>
              <a:rPr lang="en-US" sz="1700" dirty="0"/>
              <a:t> </a:t>
            </a:r>
            <a:r>
              <a:rPr lang="en-US" sz="1700" dirty="0" err="1"/>
              <a:t>ayrı</a:t>
            </a:r>
            <a:r>
              <a:rPr lang="en-US" sz="1700" dirty="0"/>
              <a:t> </a:t>
            </a:r>
            <a:r>
              <a:rPr lang="en-US" sz="1700" dirty="0" err="1"/>
              <a:t>alanlarda</a:t>
            </a:r>
            <a:r>
              <a:rPr lang="en-US" sz="1700" dirty="0"/>
              <a:t> </a:t>
            </a:r>
            <a:r>
              <a:rPr lang="en-US" sz="1700" dirty="0" err="1"/>
              <a:t>depolar</a:t>
            </a:r>
            <a:r>
              <a:rPr lang="en-US" sz="1700" dirty="0"/>
              <a:t>, yasal </a:t>
            </a:r>
            <a:r>
              <a:rPr lang="en-US" sz="1700" dirty="0" err="1"/>
              <a:t>depolama</a:t>
            </a:r>
            <a:r>
              <a:rPr lang="en-US" sz="1700" dirty="0"/>
              <a:t> </a:t>
            </a:r>
            <a:r>
              <a:rPr lang="en-US" sz="1700" dirty="0" err="1"/>
              <a:t>süre</a:t>
            </a:r>
            <a:r>
              <a:rPr lang="en-US" sz="1700" dirty="0"/>
              <a:t> </a:t>
            </a:r>
            <a:r>
              <a:rPr lang="en-US" sz="1700" dirty="0" err="1"/>
              <a:t>sınırlarını</a:t>
            </a:r>
            <a:r>
              <a:rPr lang="en-US" sz="1700" dirty="0"/>
              <a:t> </a:t>
            </a:r>
            <a:r>
              <a:rPr lang="en-US" sz="1700" dirty="0" err="1"/>
              <a:t>aşmadan</a:t>
            </a:r>
            <a:r>
              <a:rPr lang="en-US" sz="1700" dirty="0"/>
              <a:t> </a:t>
            </a:r>
            <a:r>
              <a:rPr lang="en-US" sz="1700" dirty="0" err="1"/>
              <a:t>lisanslı</a:t>
            </a:r>
            <a:r>
              <a:rPr lang="en-US" sz="1700" dirty="0"/>
              <a:t>/</a:t>
            </a:r>
            <a:r>
              <a:rPr lang="en-US" sz="1700" dirty="0" err="1"/>
              <a:t>yetkili</a:t>
            </a:r>
            <a:r>
              <a:rPr lang="en-US" sz="1700" dirty="0"/>
              <a:t> </a:t>
            </a:r>
            <a:r>
              <a:rPr lang="en-US" sz="1700" dirty="0" err="1"/>
              <a:t>firmalara</a:t>
            </a:r>
            <a:r>
              <a:rPr lang="en-US" sz="1700" dirty="0"/>
              <a:t> </a:t>
            </a:r>
            <a:r>
              <a:rPr lang="en-US" sz="1700" dirty="0" err="1"/>
              <a:t>teslim</a:t>
            </a:r>
            <a:r>
              <a:rPr lang="en-US" sz="1700" dirty="0"/>
              <a:t> </a:t>
            </a:r>
            <a:r>
              <a:rPr lang="en-US" sz="1700" dirty="0" err="1"/>
              <a:t>ederek</a:t>
            </a:r>
            <a:r>
              <a:rPr lang="en-US" sz="1700" dirty="0"/>
              <a:t>, </a:t>
            </a:r>
            <a:r>
              <a:rPr lang="en-US" sz="1700" dirty="0" err="1"/>
              <a:t>kayıtlarını</a:t>
            </a:r>
            <a:r>
              <a:rPr lang="en-US" sz="1700" dirty="0"/>
              <a:t> </a:t>
            </a:r>
            <a:r>
              <a:rPr lang="en-US" sz="1700" dirty="0" err="1"/>
              <a:t>muhafaza</a:t>
            </a:r>
            <a:r>
              <a:rPr lang="en-US" sz="1700" dirty="0"/>
              <a:t> ederiz</a:t>
            </a:r>
            <a:r>
              <a:rPr lang="tr-TR" sz="1700" dirty="0"/>
              <a:t>.</a:t>
            </a:r>
          </a:p>
          <a:p>
            <a:r>
              <a:rPr lang="en-US" sz="1800" b="1" dirty="0">
                <a:cs typeface="Arial" pitchFamily="34" charset="0"/>
              </a:rPr>
              <a:t>» </a:t>
            </a:r>
            <a:r>
              <a:rPr lang="tr-TR" sz="1800" b="1" dirty="0">
                <a:cs typeface="Arial" pitchFamily="34" charset="0"/>
              </a:rPr>
              <a:t> </a:t>
            </a:r>
            <a:r>
              <a:rPr lang="en-US" sz="1700" dirty="0" err="1"/>
              <a:t>Çalışanlarımızı</a:t>
            </a:r>
            <a:r>
              <a:rPr lang="en-US" sz="1700" dirty="0"/>
              <a:t> </a:t>
            </a:r>
            <a:r>
              <a:rPr lang="tr-TR" sz="1700" dirty="0"/>
              <a:t> </a:t>
            </a:r>
            <a:r>
              <a:rPr lang="en-US" sz="1700" dirty="0" err="1"/>
              <a:t>çevre</a:t>
            </a:r>
            <a:r>
              <a:rPr lang="en-US" sz="1700" dirty="0"/>
              <a:t> konusunda </a:t>
            </a:r>
            <a:r>
              <a:rPr lang="en-US" sz="1700" dirty="0" err="1"/>
              <a:t>eğitmeyi</a:t>
            </a:r>
            <a:r>
              <a:rPr lang="en-US" sz="1700" dirty="0"/>
              <a:t> </a:t>
            </a:r>
            <a:r>
              <a:rPr lang="en-US" sz="1700" dirty="0" err="1"/>
              <a:t>ve</a:t>
            </a:r>
            <a:r>
              <a:rPr lang="en-US" sz="1700" dirty="0"/>
              <a:t> </a:t>
            </a:r>
            <a:r>
              <a:rPr lang="tr-TR" sz="1700" dirty="0"/>
              <a:t> </a:t>
            </a:r>
            <a:r>
              <a:rPr lang="en-US" sz="1700" dirty="0" err="1"/>
              <a:t>duyarlılıklarını</a:t>
            </a:r>
            <a:r>
              <a:rPr lang="en-US" sz="1700" dirty="0"/>
              <a:t> </a:t>
            </a:r>
            <a:r>
              <a:rPr lang="en-US" sz="1700" dirty="0" err="1"/>
              <a:t>artırmayı</a:t>
            </a:r>
            <a:r>
              <a:rPr lang="en-US" sz="1700" dirty="0"/>
              <a:t> </a:t>
            </a:r>
            <a:r>
              <a:rPr lang="tr-TR" sz="1700" dirty="0"/>
              <a:t> </a:t>
            </a:r>
            <a:r>
              <a:rPr lang="en-US" sz="1700" dirty="0" err="1"/>
              <a:t>amaçlarız</a:t>
            </a:r>
            <a:r>
              <a:rPr lang="en-US" sz="1700" dirty="0"/>
              <a:t>.</a:t>
            </a:r>
            <a:endParaRPr lang="tr-TR" sz="1700" dirty="0"/>
          </a:p>
          <a:p>
            <a:endParaRPr lang="tr-TR" sz="1700" b="1" dirty="0">
              <a:effectLst>
                <a:outerShdw blurRad="38100" dist="38100" dir="2700000" algn="tl">
                  <a:srgbClr val="000000">
                    <a:alpha val="43137"/>
                  </a:srgbClr>
                </a:outerShdw>
              </a:effectLst>
            </a:endParaRPr>
          </a:p>
          <a:p>
            <a:endParaRPr lang="tr-TR" sz="1700" b="1" dirty="0">
              <a:solidFill>
                <a:schemeClr val="accent6">
                  <a:lumMod val="50000"/>
                </a:schemeClr>
              </a:solidFill>
              <a:effectLst>
                <a:outerShdw blurRad="38100" dist="38100" dir="2700000" algn="tl">
                  <a:srgbClr val="000000">
                    <a:alpha val="43137"/>
                  </a:srgbClr>
                </a:outerShdw>
              </a:effectLst>
            </a:endParaRPr>
          </a:p>
          <a:p>
            <a:r>
              <a:rPr lang="tr-TR" sz="1700" dirty="0">
                <a:solidFill>
                  <a:schemeClr val="accent6">
                    <a:lumMod val="50000"/>
                  </a:schemeClr>
                </a:solidFill>
              </a:rPr>
              <a:t>.</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96211" y="4329261"/>
            <a:ext cx="291558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99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rot="10800000" flipV="1">
            <a:off x="1115889" y="800869"/>
            <a:ext cx="9649072" cy="2987890"/>
          </a:xfrm>
          <a:prstGeom prst="rect">
            <a:avLst/>
          </a:prstGeom>
        </p:spPr>
        <p:txBody>
          <a:bodyPr wrap="square" lIns="109115" tIns="54557" rIns="109115" bIns="54557">
            <a:spAutoFit/>
          </a:bodyPr>
          <a:lstStyle/>
          <a:p>
            <a:r>
              <a:rPr lang="tr-TR" sz="1700" dirty="0"/>
              <a:t>Atık yönetimi, atığın kaynağında azaltılması, özelliğine göre ayrılması, toplanması,  depolanması, geri kazanılması, taşınması, </a:t>
            </a:r>
            <a:r>
              <a:rPr lang="tr-TR" sz="1700" dirty="0" err="1"/>
              <a:t>bertarafı</a:t>
            </a:r>
            <a:r>
              <a:rPr lang="tr-TR" sz="1700" dirty="0"/>
              <a:t> ve bertaraf işlemleri sonrası  kontrolü vb. işlemleri içeren bir yönetim biçimidir. </a:t>
            </a:r>
            <a:r>
              <a:rPr lang="tr-TR" sz="1700" dirty="0" smtClean="0"/>
              <a:t>ÇELİKOĞLU Otel </a:t>
            </a:r>
            <a:r>
              <a:rPr lang="tr-TR" sz="1700" dirty="0"/>
              <a:t>olarak uyguladığımız Atık Yönetimi Sistemimizde öncelikli amacımız atık miktarını azaltmak, oluşan atıklarımızı iyi yöneterek çevreye en az zarar ile </a:t>
            </a:r>
            <a:r>
              <a:rPr lang="tr-TR" sz="1700" dirty="0" err="1"/>
              <a:t>bertarafını</a:t>
            </a:r>
            <a:r>
              <a:rPr lang="tr-TR" sz="1700" dirty="0"/>
              <a:t> sağlamak ve geri kazanılabilir olanları tekrar </a:t>
            </a:r>
            <a:r>
              <a:rPr lang="tr-TR" sz="1700" dirty="0" smtClean="0"/>
              <a:t>kazanmaktır.</a:t>
            </a:r>
            <a:endParaRPr lang="tr-TR" sz="1700" dirty="0"/>
          </a:p>
          <a:p>
            <a:r>
              <a:rPr lang="tr-TR" sz="1700" dirty="0"/>
              <a:t>Otel içerisinde ve ofislerde çeşitli noktalarda doğaya zarar vermemesi için atık </a:t>
            </a:r>
            <a:r>
              <a:rPr lang="tr-TR" sz="1700" dirty="0" smtClean="0"/>
              <a:t> </a:t>
            </a:r>
            <a:r>
              <a:rPr lang="tr-TR" sz="1700" dirty="0"/>
              <a:t>kutularımız ve atık yağ kutularımız </a:t>
            </a:r>
            <a:r>
              <a:rPr lang="tr-TR" sz="1700" dirty="0" smtClean="0"/>
              <a:t>mevcuttur. </a:t>
            </a:r>
            <a:r>
              <a:rPr lang="tr-TR" sz="1700" dirty="0"/>
              <a:t>Otelimizde oluşan tehlikeli atıkların çevreye zarar vermeden bertaraf edilebilmesi için bölümlerimizde oluşan tehlikeli atıkları, tehlikeli atık odalarımızda uygun koşullarda topluyor, etiketliyor ve yasalara uygun </a:t>
            </a:r>
            <a:r>
              <a:rPr lang="tr-TR" sz="1700" dirty="0" err="1"/>
              <a:t>bertarafı</a:t>
            </a:r>
            <a:r>
              <a:rPr lang="tr-TR" sz="1700" dirty="0"/>
              <a:t> veya değerlendirilmesi için lisanslı </a:t>
            </a:r>
            <a:r>
              <a:rPr lang="tr-TR" sz="1700" dirty="0" smtClean="0"/>
              <a:t>firmalara </a:t>
            </a:r>
            <a:r>
              <a:rPr lang="tr-TR" sz="1700" dirty="0"/>
              <a:t>teslim </a:t>
            </a:r>
            <a:r>
              <a:rPr lang="tr-TR" sz="1700" dirty="0" smtClean="0"/>
              <a:t>ediyoruz.</a:t>
            </a:r>
            <a:endParaRPr lang="tr-TR" sz="1700" dirty="0"/>
          </a:p>
          <a:p>
            <a:endParaRPr lang="tr-TR" sz="1700" dirty="0"/>
          </a:p>
          <a:p>
            <a:endParaRPr lang="tr-TR" sz="170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161" y="3465165"/>
            <a:ext cx="4380194" cy="3285146"/>
          </a:xfrm>
          <a:prstGeom prst="rect">
            <a:avLst/>
          </a:prstGeom>
        </p:spPr>
      </p:pic>
    </p:spTree>
    <p:extLst>
      <p:ext uri="{BB962C8B-B14F-4D97-AF65-F5344CB8AC3E}">
        <p14:creationId xmlns:p14="http://schemas.microsoft.com/office/powerpoint/2010/main" val="1077207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eşik">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3571</TotalTime>
  <Words>1735</Words>
  <Application>Microsoft Office PowerPoint</Application>
  <PresentationFormat>Özel</PresentationFormat>
  <Paragraphs>168</Paragraphs>
  <Slides>22</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Arial Unicode MS</vt:lpstr>
      <vt:lpstr>Arial</vt:lpstr>
      <vt:lpstr>Arial Black</vt:lpstr>
      <vt:lpstr>Bahnschrift SemiBold SemiConden</vt:lpstr>
      <vt:lpstr>Calibri</vt:lpstr>
      <vt:lpstr>Trebuchet MS</vt:lpstr>
      <vt:lpstr>Wingdings</vt:lpstr>
      <vt:lpstr>Bileşik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kayzer-06</cp:lastModifiedBy>
  <cp:revision>310</cp:revision>
  <dcterms:created xsi:type="dcterms:W3CDTF">2023-11-30T06:00:14Z</dcterms:created>
  <dcterms:modified xsi:type="dcterms:W3CDTF">2025-07-08T05:13:36Z</dcterms:modified>
</cp:coreProperties>
</file>